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806" r:id="rId2"/>
    <p:sldId id="871" r:id="rId3"/>
    <p:sldId id="854" r:id="rId4"/>
    <p:sldId id="862" r:id="rId5"/>
    <p:sldId id="872" r:id="rId6"/>
    <p:sldId id="873" r:id="rId7"/>
    <p:sldId id="836" r:id="rId8"/>
    <p:sldId id="835" r:id="rId9"/>
    <p:sldId id="837" r:id="rId10"/>
    <p:sldId id="874" r:id="rId11"/>
    <p:sldId id="863" r:id="rId12"/>
    <p:sldId id="858" r:id="rId13"/>
    <p:sldId id="866" r:id="rId14"/>
    <p:sldId id="867" r:id="rId15"/>
    <p:sldId id="868" r:id="rId16"/>
    <p:sldId id="869" r:id="rId17"/>
    <p:sldId id="875" r:id="rId18"/>
    <p:sldId id="864" r:id="rId19"/>
    <p:sldId id="865" r:id="rId20"/>
    <p:sldId id="861" r:id="rId21"/>
    <p:sldId id="832" r:id="rId22"/>
    <p:sldId id="870" r:id="rId2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0F4FA"/>
    <a:srgbClr val="BC0000"/>
    <a:srgbClr val="E6EDF6"/>
    <a:srgbClr val="DCE6F2"/>
    <a:srgbClr val="000000"/>
    <a:srgbClr val="6FF8FB"/>
    <a:srgbClr val="7AE5F0"/>
    <a:srgbClr val="FFC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3476" autoAdjust="0"/>
  </p:normalViewPr>
  <p:slideViewPr>
    <p:cSldViewPr>
      <p:cViewPr varScale="1">
        <p:scale>
          <a:sx n="105" d="100"/>
          <a:sy n="105" d="100"/>
        </p:scale>
        <p:origin x="-893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55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3256990137129"/>
          <c:y val="0.1687266229678184"/>
          <c:w val="0.3977891345406066"/>
          <c:h val="0.709390623264081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Минимальный 0,5%</c:v>
                </c:pt>
                <c:pt idx="1">
                  <c:v>Умеренный  26%</c:v>
                </c:pt>
                <c:pt idx="2">
                  <c:v>Высокий 42%</c:v>
                </c:pt>
                <c:pt idx="3">
                  <c:v>Критичный 32%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0.5</c:v>
                </c:pt>
                <c:pt idx="1">
                  <c:v>26</c:v>
                </c:pt>
                <c:pt idx="2">
                  <c:v>42</c:v>
                </c:pt>
                <c:pt idx="3">
                  <c:v>32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8511488"/>
        <c:axId val="8514944"/>
      </c:barChart>
      <c:catAx>
        <c:axId val="851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4944"/>
        <c:crosses val="autoZero"/>
        <c:auto val="1"/>
        <c:lblAlgn val="ctr"/>
        <c:lblOffset val="100"/>
        <c:noMultiLvlLbl val="0"/>
      </c:catAx>
      <c:valAx>
        <c:axId val="85149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E5ABC-CEE3-439C-ABE7-2B013E2566A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0983C-F690-44FB-A6E2-8F6DDD4E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9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AB54B77-2529-4EBB-978F-006188932685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26E9BF6-22B8-452E-BC23-39E6B684C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4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C1E244-377C-471D-8AEA-8BA8AE95E2A8}" type="slidenum">
              <a:rPr lang="ru-RU" altLang="ru-RU" smtClean="0">
                <a:latin typeface="Times New Roman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 smtClean="0"/>
              <a:t>Для смены шаблона на другой вид необходимо: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- щелкнуть правой кнопкой мыши на пустое место в слайде</a:t>
            </a:r>
            <a:br>
              <a:rPr lang="ru-RU" altLang="ru-RU" dirty="0" smtClean="0"/>
            </a:br>
            <a:r>
              <a:rPr lang="ru-RU" altLang="ru-RU" dirty="0" smtClean="0"/>
              <a:t>- выбрать пункт «оформление слайда»</a:t>
            </a:r>
            <a:br>
              <a:rPr lang="ru-RU" altLang="ru-RU" dirty="0" smtClean="0"/>
            </a:br>
            <a:r>
              <a:rPr lang="ru-RU" altLang="ru-RU" dirty="0" smtClean="0"/>
              <a:t>- выбрать справа пункт «шаблоны презентации»</a:t>
            </a:r>
            <a:br>
              <a:rPr lang="ru-RU" altLang="ru-RU" dirty="0" smtClean="0"/>
            </a:br>
            <a:r>
              <a:rPr lang="ru-RU" altLang="ru-RU" dirty="0" smtClean="0"/>
              <a:t>- из 5 вариантов «используется в данной презентации» выбрать нужный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23624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E9BF6-22B8-452E-BC23-39E6B684C76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8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E9BF6-22B8-452E-BC23-39E6B684C76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8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01A244-CE75-4CC7-9CE6-4FFD5BFAED08}" type="slidenum">
              <a:rPr lang="ru-RU" altLang="ru-RU" smtClean="0">
                <a:latin typeface="Times New Roman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18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2B80B7-942F-4695-8CFF-0483965EBE53}" type="slidenum">
              <a:rPr lang="ru-RU" altLang="ru-RU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291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При работе с презентациями: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dirty="0" smtClean="0"/>
              <a:t>Желательно не допускать увеличения объема файла: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1) Создаваемую презентацию необходимо хранить у себя на компьютере,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сохраняясь только с помощью клавиши </a:t>
            </a:r>
            <a:r>
              <a:rPr lang="ru-RU" altLang="ru-RU" b="1" dirty="0" err="1" smtClean="0"/>
              <a:t>Save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As</a:t>
            </a:r>
            <a:r>
              <a:rPr lang="ru-RU" altLang="ru-RU" dirty="0" smtClean="0"/>
              <a:t>, можно сохранить файл поверх старого,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нажав «ОК» на предупреждение о перезаписи.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2) Если файл редактируется целый день и весит более 2 </a:t>
            </a:r>
            <a:r>
              <a:rPr lang="ru-RU" altLang="ru-RU" dirty="0" err="1" smtClean="0"/>
              <a:t>Mb</a:t>
            </a:r>
            <a:r>
              <a:rPr lang="ru-RU" altLang="ru-RU" dirty="0" smtClean="0"/>
              <a:t>, необходимо отключить параметры </a:t>
            </a:r>
            <a:r>
              <a:rPr lang="ru-RU" altLang="ru-RU" dirty="0" err="1" smtClean="0"/>
              <a:t>автосохранения</a:t>
            </a:r>
            <a:r>
              <a:rPr lang="ru-RU" altLang="ru-RU" dirty="0" smtClean="0"/>
              <a:t>, чтобы размер файла не увеличивался, а работа не приводила к зависанию.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Отключение параметров </a:t>
            </a:r>
            <a:r>
              <a:rPr lang="ru-RU" altLang="ru-RU" dirty="0" err="1" smtClean="0"/>
              <a:t>автосохранения</a:t>
            </a:r>
            <a:r>
              <a:rPr lang="ru-RU" altLang="ru-RU" dirty="0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 главном меню: Сервис/Параметры/Сохранение – снимаем галочку «</a:t>
            </a:r>
            <a:r>
              <a:rPr lang="ru-RU" altLang="ru-RU" dirty="0" err="1" smtClean="0"/>
              <a:t>автосохранение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каждые__мин</a:t>
            </a:r>
            <a:r>
              <a:rPr lang="ru-RU" altLang="ru-RU" dirty="0" smtClean="0"/>
              <a:t>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При отключенном </a:t>
            </a:r>
            <a:r>
              <a:rPr lang="ru-RU" altLang="ru-RU" dirty="0" err="1" smtClean="0"/>
              <a:t>автосохранении</a:t>
            </a:r>
            <a:r>
              <a:rPr lang="ru-RU" altLang="ru-RU" dirty="0" smtClean="0"/>
              <a:t> необходимо сохраняться каждые 5 минут работы с помощью клавиши </a:t>
            </a:r>
            <a:r>
              <a:rPr lang="ru-RU" altLang="ru-RU" dirty="0" err="1" smtClean="0"/>
              <a:t>Save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As</a:t>
            </a:r>
            <a:r>
              <a:rPr lang="ru-RU" altLang="ru-RU" b="1" dirty="0" smtClean="0"/>
              <a:t>.</a:t>
            </a: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______________________________________________________________________________________________________________________________________________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 dirty="0" smtClean="0"/>
            </a:br>
            <a:r>
              <a:rPr lang="ru-RU" altLang="ru-RU" dirty="0" smtClean="0"/>
              <a:t>если знать заранее точное количество страниц, задать нумерацию в стиле «1 из 10».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 dirty="0" smtClean="0"/>
            </a:br>
            <a:r>
              <a:rPr lang="ru-RU" altLang="ru-RU" dirty="0" smtClean="0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 dirty="0" smtClean="0"/>
            </a:br>
            <a:r>
              <a:rPr lang="ru-RU" altLang="ru-RU" dirty="0" smtClean="0"/>
              <a:t>есть пункт «Не показывать на титульном слайде», где можно поставить галочку.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либо удалить нижний колонтитул из шаблона презентации.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Можно задавать </a:t>
            </a:r>
            <a:r>
              <a:rPr lang="ru-RU" altLang="ru-RU" b="1" dirty="0" smtClean="0"/>
              <a:t>номера страниц.</a:t>
            </a: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По желанию можно дописать количество страниц «1 из 10», где «из 10» вводится вручную.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Так как размер номеров небольшой, их желательно выделить «полужирным».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 dirty="0" smtClean="0"/>
              <a:t>#</a:t>
            </a:r>
            <a:r>
              <a:rPr lang="ru-RU" altLang="ru-RU" dirty="0" smtClean="0"/>
              <a:t>», предназначенный для номера слайда.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43951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350AEE-FBD7-4FE0-BFFE-5CCC145C8520}" type="slidenum">
              <a:rPr lang="ru-RU" altLang="ru-RU" smtClean="0">
                <a:latin typeface="Times New Roman" pitchFamily="18" charset="0"/>
              </a:rPr>
              <a:pPr/>
              <a:t>8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 работе с презентациями: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Желательно не допускать увеличения объема файла: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1) Создаваемую презентацию необходимо хранить у себя на компьютере,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сохраняясь только с помощью клавиши </a:t>
            </a:r>
            <a:r>
              <a:rPr lang="ru-RU" altLang="ru-RU" b="1" smtClean="0"/>
              <a:t>Save As</a:t>
            </a:r>
            <a:r>
              <a:rPr lang="ru-RU" altLang="ru-RU" smtClean="0"/>
              <a:t>, можно сохранить файл поверх старого,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нажав «ОК» на предупреждение о перезаписи.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Отключение параметров автосохранения: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 smtClean="0"/>
              <a:t>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______________________________________________________________________________________________________________________________________________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 smtClean="0"/>
            </a:br>
            <a:r>
              <a:rPr lang="ru-RU" altLang="ru-RU" smtClean="0"/>
              <a:t>если знать заранее точное количество страниц, задать нумерацию в стиле «1 из 10».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 smtClean="0"/>
            </a:br>
            <a:r>
              <a:rPr lang="ru-RU" altLang="ru-RU" smtClean="0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 smtClean="0"/>
            </a:br>
            <a:r>
              <a:rPr lang="ru-RU" altLang="ru-RU" smtClean="0"/>
              <a:t>есть пункт «Не показывать на титульном слайде», где можно поставить галочку.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либо удалить нижний колонтитул из шаблона презентации.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Можно задавать </a:t>
            </a:r>
            <a:r>
              <a:rPr lang="ru-RU" altLang="ru-RU" b="1" smtClean="0"/>
              <a:t>номера страниц.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 желанию можно дописать количество страниц «1 из 10», где «из 10» вводится вручную.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Так как размер номеров небольшой, их желательно выделить «полужирным».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 smtClean="0"/>
              <a:t>#</a:t>
            </a:r>
            <a:r>
              <a:rPr lang="ru-RU" altLang="ru-RU" smtClean="0"/>
              <a:t>», предназначенный для номера слайда.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8124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474D24-9690-40CA-A6B4-09DA8D04E5F1}" type="slidenum">
              <a:rPr lang="ru-RU" altLang="ru-RU" smtClean="0">
                <a:latin typeface="Times New Roman" pitchFamily="18" charset="0"/>
              </a:rPr>
              <a:pPr/>
              <a:t>18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66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34DCC1-7923-445F-B0CF-18CF64691D6A}" type="slidenum">
              <a:rPr lang="ru-RU" altLang="ru-RU" sz="1200">
                <a:latin typeface="Times New Roman" pitchFamily="18" charset="0"/>
              </a:rPr>
              <a:pPr algn="r"/>
              <a:t>18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6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 работе с презентациями: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Желательно не допускать увеличения объема файла: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1) Создаваемую презентацию необходимо хранить у себя на компьютере,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сохраняясь только с помощью клавиши </a:t>
            </a:r>
            <a:r>
              <a:rPr lang="ru-RU" altLang="ru-RU" b="1" smtClean="0"/>
              <a:t>Save As</a:t>
            </a:r>
            <a:r>
              <a:rPr lang="ru-RU" altLang="ru-RU" smtClean="0"/>
              <a:t>, можно сохранить файл поверх старого,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нажав «ОК» на предупреждение о перезаписи.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2) Если файл редактируется целый день и весит более 2 Mb, необходимо отключить параметры автосохранения, чтобы размер файла не увеличивался, а работа не приводила к зависанию.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Отключение параметров автосохранения: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главном меню: Сервис/Параметры/Сохранение – снимаем галочку «автосохранение каждые__мин».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 отключенном автосохранении необходимо сохраняться каждые 5 минут работы с помощью клавиши Save As</a:t>
            </a:r>
            <a:r>
              <a:rPr lang="ru-RU" altLang="ru-RU" b="1" smtClean="0"/>
              <a:t>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______________________________________________________________________________________________________________________________________________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 слайде можно задать в нижнем колонтитуле наименование самого слайда, наименование всей презентации и номера страниц, причем можно даже,</a:t>
            </a:r>
            <a:br>
              <a:rPr lang="ru-RU" altLang="ru-RU" smtClean="0"/>
            </a:br>
            <a:r>
              <a:rPr lang="ru-RU" altLang="ru-RU" smtClean="0"/>
              <a:t>если знать заранее точное количество страниц, задать нумерацию в стиле «1 из 10».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Можно впечатывать на каждый слайд название доклада. Для этого нужно воспользоваться меню «Вставка» – «Номер слайда» и установить галочку «Нижний колонтитул»</a:t>
            </a:r>
            <a:br>
              <a:rPr lang="ru-RU" altLang="ru-RU" smtClean="0"/>
            </a:br>
            <a:r>
              <a:rPr lang="ru-RU" altLang="ru-RU" smtClean="0"/>
              <a:t>после чего вписать само название в пустую строку ниже. Установить нижний колонтитул можно либо для 1 слайда – нажав «применить», либо для всей презентации, выбрав пункт «применить ко всем». В варианте для всей презентации, чтобы не допустить появления нижнего колонтитула на последнем и титульном слайде,</a:t>
            </a:r>
            <a:br>
              <a:rPr lang="ru-RU" altLang="ru-RU" smtClean="0"/>
            </a:br>
            <a:r>
              <a:rPr lang="ru-RU" altLang="ru-RU" smtClean="0"/>
              <a:t>есть пункт «Не показывать на титульном слайде», где можно поставить галочку.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Чтобы убрать нижний колонтитул, либо из меню «Вставка» - «Номера страниц» убрать галочку, относящуюся к нему, и сам текст нижнего колонтитула,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либо удалить нижний колонтитул из шаблона презентации.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Можно задавать </a:t>
            </a:r>
            <a:r>
              <a:rPr lang="ru-RU" altLang="ru-RU" b="1" smtClean="0"/>
              <a:t>номера страниц.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 желанию можно дописать количество страниц «1 из 10», где «из 10» вводится вручную.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Так как размер номеров небольшой, их желательно выделить «полужирным».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1. Для установки номеров страниц по всей презентации можно зайти в меню: Вставка/Номер слайда/ «Применить ко всем».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2. Поставить галочку – не показывать на титульном листе. Тут же можно задать точное количество слайдов, приписав к знаку «#» словосочетание «из 17».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3. Чтобы убрать номер страницы на последнем слайде, можно опять зайти Вставка/Номер слайда и снять галочку «Номер слайда», затем нажать  «Применить».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Чтобы убрать номер страницы со слайда, можно либо зайти в меню Вставка/Номер слайда и снять галочку «Номер слайда», затем нажать- «Применить», либо зайти в шаблон и удалить блок с «</a:t>
            </a:r>
            <a:r>
              <a:rPr lang="en-US" altLang="ru-RU" smtClean="0"/>
              <a:t>#</a:t>
            </a:r>
            <a:r>
              <a:rPr lang="ru-RU" altLang="ru-RU" smtClean="0"/>
              <a:t>», предназначенный для номера слайда.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3121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E9BF6-22B8-452E-BC23-39E6B684C76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5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C1E244-377C-471D-8AEA-8BA8AE95E2A8}" type="slidenum">
              <a:rPr lang="ru-RU" altLang="ru-RU" smtClean="0">
                <a:latin typeface="Times New Roman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 smtClean="0"/>
              <a:t>Для смены шаблона на другой вид необходимо: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- щелкнуть правой кнопкой мыши на пустое место в слайде</a:t>
            </a:r>
            <a:br>
              <a:rPr lang="ru-RU" altLang="ru-RU" dirty="0" smtClean="0"/>
            </a:br>
            <a:r>
              <a:rPr lang="ru-RU" altLang="ru-RU" dirty="0" smtClean="0"/>
              <a:t>- выбрать пункт «оформление слайда»</a:t>
            </a:r>
            <a:br>
              <a:rPr lang="ru-RU" altLang="ru-RU" dirty="0" smtClean="0"/>
            </a:br>
            <a:r>
              <a:rPr lang="ru-RU" altLang="ru-RU" dirty="0" smtClean="0"/>
              <a:t>- выбрать справа пункт «шаблоны презентации»</a:t>
            </a:r>
            <a:br>
              <a:rPr lang="ru-RU" altLang="ru-RU" dirty="0" smtClean="0"/>
            </a:br>
            <a:r>
              <a:rPr lang="ru-RU" altLang="ru-RU" dirty="0" smtClean="0"/>
              <a:t>- из 5 вариантов «используется в данной презентации» выбрать нужный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23624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DCAE-3BD9-4888-9661-D0D19F70F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8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22511"/>
            <a:ext cx="47164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ru-RU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3015-AB31-4AA5-BC05-71319489E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B565-6474-4797-BD5A-8B6875FFA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3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514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3" name="Picture 18" descr="обложка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0192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3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87474"/>
            <a:ext cx="8029079" cy="49476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D8D8-1B1B-49B7-BA0F-30E7B50329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64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3A0A6-363B-4B61-B583-EDD7D39B2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06375"/>
            <a:ext cx="54721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E4DAE-BEF3-4434-A033-FDF4E3212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9" name="Picture 24" descr="Layer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1288"/>
            <a:ext cx="827137" cy="6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2" r:id="rId3"/>
    <p:sldLayoutId id="2147483728" r:id="rId4"/>
    <p:sldLayoutId id="2147483729" r:id="rId5"/>
    <p:sldLayoutId id="214748373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725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113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1c-interes.ru/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1c-intere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http://edu.1c.ru/" TargetMode="Externa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://edu.1c.ru/" TargetMode="External"/><Relationship Id="rId3" Type="http://schemas.openxmlformats.org/officeDocument/2006/relationships/image" Target="../media/image23.png"/><Relationship Id="rId7" Type="http://schemas.openxmlformats.org/officeDocument/2006/relationships/hyperlink" Target="mailto:doc@1c.ru" TargetMode="External"/><Relationship Id="rId12" Type="http://schemas.openxmlformats.org/officeDocument/2006/relationships/hyperlink" Target="http://www.facebook.com/groups/1C.DOC8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hyperlink" Target="https://doconsult.1c.ru/" TargetMode="External"/><Relationship Id="rId10" Type="http://schemas.openxmlformats.org/officeDocument/2006/relationships/hyperlink" Target="http://www.facebook.com/DocumentManagementConsultingServices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://v8.1c.ru/doc8/" TargetMode="External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123728" y="1635646"/>
            <a:ext cx="6732587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</a:rPr>
              <a:t>Решение управленческих задач образовательного учреждения с помощью «1С:Документооборота»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87616" y="4155926"/>
            <a:ext cx="3456384" cy="9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defRPr/>
            </a:pP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СКРИПКО ЕЛЕНА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10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методолог</a:t>
            </a:r>
            <a:endParaRPr lang="en-US" altLang="ru-RU" sz="1100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10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ведущий эксперт по управлению документами фирмы 1С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954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cap="all" dirty="0">
                <a:solidFill>
                  <a:srgbClr val="002060"/>
                </a:solidFill>
                <a:latin typeface="OpenSansRegular"/>
              </a:rPr>
              <a:t>29-30 ЯНВАРЯ 2019 Г.</a:t>
            </a:r>
          </a:p>
          <a:p>
            <a:r>
              <a:rPr lang="ru-RU" sz="1200" b="1" cap="all" dirty="0">
                <a:solidFill>
                  <a:srgbClr val="002060"/>
                </a:solidFill>
                <a:latin typeface="OpenSansBold"/>
              </a:rPr>
              <a:t>НОВЫЕ ИНФОРМАЦИОННЫЕ ТЕХНОЛОГИИ В ОБРАЗОВАНИИ 2019</a:t>
            </a:r>
          </a:p>
          <a:p>
            <a:r>
              <a:rPr lang="ru-RU" sz="1200" cap="all" dirty="0">
                <a:solidFill>
                  <a:srgbClr val="002060"/>
                </a:solidFill>
                <a:latin typeface="OpenSansRegular"/>
              </a:rPr>
              <a:t>НПК 2019</a:t>
            </a:r>
          </a:p>
        </p:txBody>
      </p:sp>
    </p:spTree>
    <p:extLst>
      <p:ext uri="{BB962C8B-B14F-4D97-AF65-F5344CB8AC3E}">
        <p14:creationId xmlns:p14="http://schemas.microsoft.com/office/powerpoint/2010/main" val="7333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611560" y="1333675"/>
            <a:ext cx="850495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srgbClr val="BC0000"/>
                </a:solidFill>
              </a:rPr>
              <a:t>Наш подход к </a:t>
            </a:r>
            <a:r>
              <a:rPr lang="ru-RU" altLang="ru-RU" sz="3200" b="1" dirty="0" smtClean="0">
                <a:solidFill>
                  <a:srgbClr val="BC0000"/>
                </a:solidFill>
              </a:rPr>
              <a:t>автоматизации</a:t>
            </a:r>
            <a:endParaRPr lang="ru-RU" altLang="ru-RU" sz="3200" b="1" dirty="0">
              <a:solidFill>
                <a:srgbClr val="BC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83568" y="1923678"/>
            <a:ext cx="8460432" cy="576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0" algn="just">
              <a:buClr>
                <a:srgbClr val="FF0000"/>
              </a:buCl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Методика в действии</a:t>
            </a:r>
          </a:p>
          <a:p>
            <a:pPr marL="0" lvl="1" indent="0" algn="just">
              <a:buClr>
                <a:srgbClr val="FF0000"/>
              </a:buCl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0" lvl="1" indent="0" algn="just">
              <a:buClr>
                <a:srgbClr val="FF0000"/>
              </a:buClr>
              <a:buNone/>
            </a:pP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6" y="2589202"/>
            <a:ext cx="3078427" cy="100108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876256" y="4731990"/>
            <a:ext cx="2133600" cy="274637"/>
          </a:xfrm>
        </p:spPr>
        <p:txBody>
          <a:bodyPr/>
          <a:lstStyle/>
          <a:p>
            <a:pPr>
              <a:defRPr/>
            </a:pPr>
            <a:fld id="{8248B565-6474-4797-BD5A-8B6875FFA15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3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13212"/>
            <a:ext cx="2689546" cy="399586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251520" y="1053603"/>
            <a:ext cx="5688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ru-RU" altLang="ru-RU" sz="1400" dirty="0">
                <a:solidFill>
                  <a:srgbClr val="002060"/>
                </a:solidFill>
              </a:rPr>
              <a:t>Мы получили свидетельство Роспатента о государственной регистрации </a:t>
            </a:r>
            <a:r>
              <a:rPr lang="ru-RU" altLang="ru-RU" sz="1400" b="1" dirty="0">
                <a:solidFill>
                  <a:srgbClr val="002060"/>
                </a:solidFill>
              </a:rPr>
              <a:t>БД "1С:Методология управления документами"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241085" y="1685791"/>
            <a:ext cx="5518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ru-RU" altLang="ru-RU" sz="1400" dirty="0">
                <a:solidFill>
                  <a:srgbClr val="002060"/>
                </a:solidFill>
              </a:rPr>
              <a:t>База данных – набор готовых алгоритмов и методик, которые используются в реальных </a:t>
            </a:r>
            <a:r>
              <a:rPr lang="ru-RU" altLang="ru-RU" sz="1400" dirty="0" smtClean="0">
                <a:solidFill>
                  <a:srgbClr val="002060"/>
                </a:solidFill>
              </a:rPr>
              <a:t>проектах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899592" y="24150"/>
            <a:ext cx="6696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  <a:ea typeface="+mn-ea"/>
              </a:rPr>
              <a:t>Фирма «1С» правообладатель базы данных «1С:Методология управления документами»</a:t>
            </a: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548510" y="4909072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11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3344" y="3074065"/>
            <a:ext cx="48245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176213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планирование методических работ (подготовительный этап)</a:t>
            </a:r>
          </a:p>
          <a:p>
            <a:pPr marL="358775" lvl="0" indent="-176213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обследование документооборота</a:t>
            </a:r>
          </a:p>
          <a:p>
            <a:pPr marL="358775" lvl="0" indent="-176213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проектирование целевой модели документооборота</a:t>
            </a:r>
          </a:p>
          <a:p>
            <a:pPr marL="358775" lvl="0" indent="-176213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регламентация документооборота</a:t>
            </a:r>
          </a:p>
          <a:p>
            <a:pPr marL="358775" lvl="0" indent="-176213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организация работы центра компетенций по документообороту</a:t>
            </a:r>
            <a:endParaRPr lang="ru-RU" sz="1200" dirty="0">
              <a:solidFill>
                <a:srgbClr val="00206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449" y="24277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Состав базы данных – 5 разделов (всего 90 файлов)</a:t>
            </a:r>
          </a:p>
        </p:txBody>
      </p:sp>
    </p:spTree>
    <p:extLst>
      <p:ext uri="{BB962C8B-B14F-4D97-AF65-F5344CB8AC3E}">
        <p14:creationId xmlns:p14="http://schemas.microsoft.com/office/powerpoint/2010/main" val="10921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312621"/>
            <a:ext cx="6721920" cy="37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Соединительная линия уступом 4"/>
          <p:cNvCxnSpPr/>
          <p:nvPr/>
        </p:nvCxnSpPr>
        <p:spPr>
          <a:xfrm flipV="1">
            <a:off x="2411760" y="4515966"/>
            <a:ext cx="1296144" cy="360040"/>
          </a:xfrm>
          <a:prstGeom prst="bentConnector3">
            <a:avLst>
              <a:gd name="adj1" fmla="val 100391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Прямоугольник 10"/>
          <p:cNvSpPr>
            <a:spLocks noChangeArrowheads="1"/>
          </p:cNvSpPr>
          <p:nvPr/>
        </p:nvSpPr>
        <p:spPr bwMode="auto">
          <a:xfrm>
            <a:off x="1043608" y="123478"/>
            <a:ext cx="8298954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Методика </a:t>
            </a: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построения 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документооборота</a:t>
            </a:r>
          </a:p>
          <a:p>
            <a:pPr>
              <a:spcAft>
                <a:spcPts val="3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Дорожная карта методических работ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81052" y="4868863"/>
            <a:ext cx="2133600" cy="274637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12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94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1" name="Rectangle 15"/>
          <p:cNvSpPr>
            <a:spLocks noChangeArrowheads="1"/>
          </p:cNvSpPr>
          <p:nvPr/>
        </p:nvSpPr>
        <p:spPr bwMode="auto">
          <a:xfrm>
            <a:off x="58738" y="1049338"/>
            <a:ext cx="44418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60000"/>
              </a:spcBef>
              <a:buClr>
                <a:srgbClr val="FFCC00"/>
              </a:buClr>
              <a:buSzPct val="140000"/>
              <a:buFont typeface="Wingdings" pitchFamily="2" charset="2"/>
              <a:buNone/>
            </a:pPr>
            <a:endParaRPr lang="ru-RU" altLang="ru-RU" sz="2000" b="1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543481"/>
              </p:ext>
            </p:extLst>
          </p:nvPr>
        </p:nvGraphicFramePr>
        <p:xfrm>
          <a:off x="179512" y="51470"/>
          <a:ext cx="8856984" cy="332650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87127"/>
                <a:gridCol w="6469857"/>
              </a:tblGrid>
              <a:tr h="3600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Этап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1. Обследование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документооборота</a:t>
                      </a:r>
                    </a:p>
                  </a:txBody>
                  <a:tcPr marL="65314" marR="65314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Результат: Аналитическая записка о состоянии документооборота</a:t>
                      </a:r>
                    </a:p>
                  </a:txBody>
                  <a:tcPr marL="65314" marR="6531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990">
                <a:tc row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Интервьюирование и анкетирование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подразделений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Анализ собранных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данных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Формирование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рекомендаций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Описание процедур:   - контроля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исполнения документов и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поручений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- хранения бумажных документов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</a:tr>
              <a:tr h="107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Описание процессов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работы с управленческими документами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­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поток входящих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документов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­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поток исходящих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документов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­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внутренние управленческие документы: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распорядительные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информационно-справочные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протоколы заседаний советов, кафедр,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поручения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руководителя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</a:tr>
              <a:tr h="730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Описание процессов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работы с документами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по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направлениям деятельности: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­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финансово-бухгалтерские, договорные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­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кадровые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­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обеспечивающие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учебную деятельность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</a:tr>
              <a:tr h="300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Рекомендации по модернизации и подготовке документооборота к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автоматизации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</a:tr>
            </a:tbl>
          </a:graphicData>
        </a:graphic>
      </p:graphicFrame>
      <p:pic>
        <p:nvPicPr>
          <p:cNvPr id="8" name="Рисунок 2"/>
          <p:cNvPicPr>
            <a:picLocks noChangeAspect="1"/>
          </p:cNvPicPr>
          <p:nvPr/>
        </p:nvPicPr>
        <p:blipFill rotWithShape="1">
          <a:blip r:embed="rId2"/>
          <a:srcRect t="40313" b="19051"/>
          <a:stretch/>
        </p:blipFill>
        <p:spPr bwMode="auto">
          <a:xfrm>
            <a:off x="1063642" y="3400129"/>
            <a:ext cx="7421544" cy="169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647"/>
            <a:ext cx="1430332" cy="156480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48264" y="4840167"/>
            <a:ext cx="2133600" cy="274637"/>
          </a:xfrm>
        </p:spPr>
        <p:txBody>
          <a:bodyPr vert="horz" lIns="91440" tIns="45720" rIns="91440" bIns="45720" rtlCol="0" anchor="ctr"/>
          <a:lstStyle/>
          <a:p>
            <a:fld id="{E783A0A6-363B-4B61-B583-EDD7D39B2A46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29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14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59205"/>
              </p:ext>
            </p:extLst>
          </p:nvPr>
        </p:nvGraphicFramePr>
        <p:xfrm>
          <a:off x="107504" y="126693"/>
          <a:ext cx="8928992" cy="3229704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304256"/>
                <a:gridCol w="6624736"/>
              </a:tblGrid>
              <a:tr h="43204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Этап 2. Проектирование целевой модели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документооборота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Результат: Функциональные требования</a:t>
                      </a:r>
                    </a:p>
                  </a:txBody>
                  <a:tcPr marL="65314" marR="6531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354">
                <a:tc rowSpan="5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Рационализация документных процессов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Моделирование процессов с учетом автоматизации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Определение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видового состава документов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Определение требований к каждому виду документа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Требования к системе контроля исполнения документов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</a:tr>
              <a:tr h="336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Требования к хранению документов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хранению ЭД в информационной системе</a:t>
                      </a:r>
                    </a:p>
                  </a:txBody>
                  <a:tcPr marL="65314" marR="65314" marT="0" marB="0" anchor="ctr"/>
                </a:tc>
              </a:tr>
              <a:tr h="362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документов, которые будут переведены в электронный вид</a:t>
                      </a:r>
                    </a:p>
                  </a:txBody>
                  <a:tcPr marL="65314" marR="65314" marT="0" marB="0" anchor="ctr"/>
                </a:tc>
              </a:tr>
              <a:tr h="81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каждому виду документа:</a:t>
                      </a:r>
                    </a:p>
                    <a:p>
                      <a:pPr marL="266700" lvl="2" indent="-2667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схема маршрута</a:t>
                      </a:r>
                    </a:p>
                    <a:p>
                      <a:pPr marL="266700" lvl="2" indent="-2667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шаблон файла (альбом унифицированных форм документов) </a:t>
                      </a:r>
                    </a:p>
                    <a:p>
                      <a:pPr marL="266700" lvl="2" indent="-2667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нумератор</a:t>
                      </a:r>
                    </a:p>
                    <a:p>
                      <a:pPr marL="266700" lvl="2" indent="-2667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матрица ролей</a:t>
                      </a:r>
                    </a:p>
                  </a:txBody>
                  <a:tcPr marL="65314" marR="65314" marT="0" marB="0" anchor="ctr"/>
                </a:tc>
              </a:tr>
            </a:tbl>
          </a:graphicData>
        </a:graphic>
      </p:graphicFrame>
      <p:pic>
        <p:nvPicPr>
          <p:cNvPr id="7" name="Рисунок 2"/>
          <p:cNvPicPr>
            <a:picLocks noChangeAspect="1"/>
          </p:cNvPicPr>
          <p:nvPr/>
        </p:nvPicPr>
        <p:blipFill rotWithShape="1">
          <a:blip r:embed="rId2"/>
          <a:srcRect t="40313" b="19051"/>
          <a:stretch/>
        </p:blipFill>
        <p:spPr bwMode="auto">
          <a:xfrm>
            <a:off x="1043608" y="3442940"/>
            <a:ext cx="7373268" cy="16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86" y="3075806"/>
            <a:ext cx="1008112" cy="11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69" name="Rectangle 15"/>
          <p:cNvSpPr>
            <a:spLocks noChangeArrowheads="1"/>
          </p:cNvSpPr>
          <p:nvPr/>
        </p:nvSpPr>
        <p:spPr bwMode="auto">
          <a:xfrm>
            <a:off x="58738" y="1049338"/>
            <a:ext cx="44418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60000"/>
              </a:spcBef>
              <a:buClr>
                <a:srgbClr val="FFCC00"/>
              </a:buClr>
              <a:buSzPct val="140000"/>
              <a:buFont typeface="Wingdings" pitchFamily="2" charset="2"/>
              <a:buNone/>
            </a:pPr>
            <a:endParaRPr lang="ru-RU" altLang="ru-RU" sz="2000" b="1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369687" name="Group 23"/>
          <p:cNvGraphicFramePr>
            <a:graphicFrameLocks noGrp="1"/>
          </p:cNvGraphicFramePr>
          <p:nvPr>
            <p:extLst/>
          </p:nvPr>
        </p:nvGraphicFramePr>
        <p:xfrm>
          <a:off x="179512" y="123478"/>
          <a:ext cx="8856663" cy="3092799"/>
        </p:xfrm>
        <a:graphic>
          <a:graphicData uri="http://schemas.openxmlformats.org/drawingml/2006/table">
            <a:tbl>
              <a:tblPr/>
              <a:tblGrid>
                <a:gridCol w="1728193"/>
                <a:gridCol w="7128470"/>
              </a:tblGrid>
              <a:tr h="4320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Этап 3. Регламентация документооборота</a:t>
                      </a:r>
                    </a:p>
                  </a:txBody>
                  <a:tcPr marL="91445" marR="91445" marT="34286" marB="342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5" marR="91445" marT="34286" marB="342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62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Результат: пакет локальных нормативных актов</a:t>
                      </a:r>
                    </a:p>
                  </a:txBody>
                  <a:tcPr marL="91445" marR="91445" marT="34286" marB="342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5" marR="91445" marT="34286" marB="342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34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локальных нормативных актов</a:t>
                      </a:r>
                    </a:p>
                  </a:txBody>
                  <a:tcPr marL="91445" marR="91445" marT="34286" marB="342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alt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положение о делопроизводстве</a:t>
                      </a:r>
                    </a:p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alt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порядок использования квалифицированной ЭП</a:t>
                      </a:r>
                    </a:p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alt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положение о работе с распорядительными документами</a:t>
                      </a:r>
                    </a:p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alt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положение о договорной работе</a:t>
                      </a:r>
                    </a:p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alt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положение о работе с локальными нормативными актами</a:t>
                      </a:r>
                    </a:p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altLang="ru-RU" sz="12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положение о работе с обращениями клиентов</a:t>
                      </a:r>
                    </a:p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приказ о создании рабочей группы по автоматизации документооборота</a:t>
                      </a:r>
                    </a:p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приказ о запуске в опытную/промышленную эксплуатацию 1С:ДО8</a:t>
                      </a:r>
                    </a:p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приказ о работе в 1С:ДО8</a:t>
                      </a:r>
                    </a:p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приказ о введении в действие локальных нормативных актов</a:t>
                      </a:r>
                    </a:p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приказ о делегировании полномочий</a:t>
                      </a:r>
                    </a:p>
                    <a:p>
                      <a:pPr marL="358775" indent="-176213">
                        <a:buClr>
                          <a:srgbClr val="FF0000"/>
                        </a:buClr>
                        <a:buFont typeface="Arial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приказ о функциях структурных подразделений и распределении полномочий</a:t>
                      </a:r>
                      <a:endParaRPr lang="ru-RU" altLang="ru-RU" sz="1200" dirty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2"/>
          <p:cNvPicPr>
            <a:picLocks noChangeAspect="1"/>
          </p:cNvPicPr>
          <p:nvPr/>
        </p:nvPicPr>
        <p:blipFill rotWithShape="1">
          <a:blip r:embed="rId2"/>
          <a:srcRect t="40313" b="19051"/>
          <a:stretch/>
        </p:blipFill>
        <p:spPr bwMode="auto">
          <a:xfrm>
            <a:off x="755576" y="3291830"/>
            <a:ext cx="75660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49578"/>
            <a:ext cx="1152128" cy="126044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948264" y="4803775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588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09" name="Rectangle 15"/>
          <p:cNvSpPr>
            <a:spLocks noChangeArrowheads="1"/>
          </p:cNvSpPr>
          <p:nvPr/>
        </p:nvSpPr>
        <p:spPr bwMode="auto">
          <a:xfrm>
            <a:off x="58738" y="1049338"/>
            <a:ext cx="44418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60000"/>
              </a:spcBef>
              <a:buClr>
                <a:srgbClr val="FFCC00"/>
              </a:buClr>
              <a:buSzPct val="140000"/>
              <a:buFont typeface="Wingdings" pitchFamily="2" charset="2"/>
              <a:buNone/>
            </a:pPr>
            <a:endParaRPr lang="ru-RU" altLang="ru-RU" sz="2000" b="1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77676" y="88516"/>
          <a:ext cx="8856662" cy="2699257"/>
        </p:xfrm>
        <a:graphic>
          <a:graphicData uri="http://schemas.openxmlformats.org/drawingml/2006/table">
            <a:tbl>
              <a:tblPr/>
              <a:tblGrid>
                <a:gridCol w="3702236"/>
                <a:gridCol w="5154426"/>
              </a:tblGrid>
              <a:tr h="6863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Этап 4. Создание центра компетенций по документообороту</a:t>
                      </a:r>
                    </a:p>
                  </a:txBody>
                  <a:tcPr marL="91445" marR="91445" marT="34286" marB="342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5" marR="91445" marT="34286" marB="342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09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Результат: пакет организационных документов</a:t>
                      </a:r>
                    </a:p>
                  </a:txBody>
                  <a:tcPr marL="91445" marR="91445" marT="34286" marB="342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5" marR="91445" marT="34286" marB="342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661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Оргпроектирование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расчет численности службы делопроизводства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регламентация работы службы (секретаря)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­"/>
                        <a:tabLst>
                          <a:tab pos="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Положение о службе делопроизводства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­"/>
                        <a:tabLst>
                          <a:tab pos="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Должностные инструкции работников службы делопроизводства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­"/>
                        <a:tabLst>
                          <a:tab pos="0" algn="l"/>
                        </a:tabLst>
                        <a:defRPr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Штатная структура службы делопроизводства</a:t>
                      </a: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2"/>
          <p:cNvPicPr>
            <a:picLocks noChangeAspect="1"/>
          </p:cNvPicPr>
          <p:nvPr/>
        </p:nvPicPr>
        <p:blipFill rotWithShape="1">
          <a:blip r:embed="rId2"/>
          <a:srcRect t="40313" b="19051"/>
          <a:stretch/>
        </p:blipFill>
        <p:spPr bwMode="auto">
          <a:xfrm>
            <a:off x="440325" y="3147814"/>
            <a:ext cx="7689561" cy="175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9884"/>
            <a:ext cx="1296144" cy="14180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948264" y="4803998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384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541446" y="4935715"/>
            <a:ext cx="575072" cy="195263"/>
          </a:xfrm>
          <a:prstGeom prst="rect">
            <a:avLst/>
          </a:prstGeom>
          <a:extLst/>
        </p:spPr>
        <p:txBody>
          <a:bodyPr vert="horz" lIns="91440" tIns="45720" rIns="91440" bIns="45720" rtlCol="0" anchor="ctr"/>
          <a:lstStyle/>
          <a:p>
            <a:fld id="{DC6DEBE0-68E0-484E-9A70-BECD13A85EDE}" type="slidenum">
              <a:rPr lang="ru-RU" altLang="ru-RU"/>
              <a:pPr/>
              <a:t>17</a:t>
            </a:fld>
            <a:endParaRPr lang="ru-RU" altLang="ru-RU" dirty="0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611560" y="1333674"/>
            <a:ext cx="6768752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altLang="ru-RU" sz="4400" b="1" dirty="0">
              <a:solidFill>
                <a:srgbClr val="BC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35696" y="1700432"/>
            <a:ext cx="7308304" cy="10153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Методология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Обучение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Консультации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1763688" y="1084486"/>
            <a:ext cx="7352830" cy="6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marL="0">
              <a:buNone/>
              <a:tabLst>
                <a:tab pos="0" algn="l"/>
                <a:tab pos="2243138" algn="l"/>
              </a:tabLst>
              <a:defRPr/>
            </a:pPr>
            <a:r>
              <a:rPr lang="ru-RU" altLang="ru-RU" sz="2800" b="1" dirty="0">
                <a:solidFill>
                  <a:srgbClr val="C00000"/>
                </a:solidFill>
              </a:rPr>
              <a:t>Методическая поддержка продукта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73" y="2824652"/>
            <a:ext cx="3078427" cy="10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992884" y="4838071"/>
            <a:ext cx="2133600" cy="274637"/>
          </a:xfrm>
        </p:spPr>
        <p:txBody>
          <a:bodyPr/>
          <a:lstStyle/>
          <a:p>
            <a:pPr>
              <a:defRPr/>
            </a:pPr>
            <a:fld id="{AF7C73E9-4C4F-4FE6-9E3F-01879A34FDC8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  <p:sp>
        <p:nvSpPr>
          <p:cNvPr id="667655" name="Rectangle 10"/>
          <p:cNvSpPr>
            <a:spLocks noChangeArrowheads="1"/>
          </p:cNvSpPr>
          <p:nvPr/>
        </p:nvSpPr>
        <p:spPr bwMode="auto">
          <a:xfrm>
            <a:off x="2902167" y="1178669"/>
            <a:ext cx="62108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6725" indent="-28575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положение о делопроизводстве</a:t>
            </a:r>
          </a:p>
          <a:p>
            <a:pPr marL="466725" indent="-28575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порядок использования квалифицированной 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ЭП</a:t>
            </a:r>
            <a:endParaRPr lang="ru-RU" altLang="ru-RU" sz="1200" dirty="0">
              <a:solidFill>
                <a:srgbClr val="002060"/>
              </a:solidFill>
              <a:latin typeface="Arial" charset="0"/>
            </a:endParaRPr>
          </a:p>
          <a:p>
            <a:pPr marL="466725" indent="-28575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положение о работе с распорядительными документами</a:t>
            </a:r>
          </a:p>
          <a:p>
            <a:pPr marL="466725" indent="-28575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положение о договорной работе</a:t>
            </a:r>
          </a:p>
          <a:p>
            <a:pPr marL="466725" indent="-28575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положение о работе с локальными нормативными актами</a:t>
            </a:r>
          </a:p>
          <a:p>
            <a:pPr marL="466725" indent="-28575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положение о работе с обращениями 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клиентов</a:t>
            </a:r>
          </a:p>
          <a:p>
            <a:pPr marL="466725" indent="-28575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положение о службе делопроизводства</a:t>
            </a:r>
          </a:p>
          <a:p>
            <a:pPr marL="466725" indent="-28575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должностные инструкции работников службы 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делопроизводства (6)</a:t>
            </a:r>
            <a:endParaRPr lang="ru-RU" altLang="ru-RU" sz="1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1115616" y="103524"/>
            <a:ext cx="8028384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2000" b="1" dirty="0" smtClean="0">
                <a:solidFill>
                  <a:srgbClr val="BC0000"/>
                </a:solidFill>
              </a:rPr>
              <a:t>Готовые методические решения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Комплекты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нормативных документов КОРП 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ПРОФ</a:t>
            </a:r>
            <a:endParaRPr lang="ru-RU" alt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Скругленный прямоугольник 4"/>
          <p:cNvSpPr>
            <a:spLocks noChangeArrowheads="1"/>
          </p:cNvSpPr>
          <p:nvPr/>
        </p:nvSpPr>
        <p:spPr bwMode="auto">
          <a:xfrm>
            <a:off x="3059832" y="938831"/>
            <a:ext cx="5112568" cy="249952"/>
          </a:xfrm>
          <a:prstGeom prst="roundRect">
            <a:avLst>
              <a:gd name="adj" fmla="val 16667"/>
            </a:avLst>
          </a:prstGeom>
          <a:solidFill>
            <a:srgbClr val="F5F5F5"/>
          </a:solidFill>
          <a:ln w="44450" algn="ctr">
            <a:noFill/>
            <a:round/>
            <a:headEnd/>
            <a:tailEnd/>
          </a:ln>
        </p:spPr>
        <p:txBody>
          <a:bodyPr anchor="ctr"/>
          <a:lstStyle/>
          <a:p>
            <a:pPr indent="87313">
              <a:tabLst>
                <a:tab pos="0" algn="l"/>
                <a:tab pos="2243138" algn="l"/>
              </a:tabLst>
            </a:pPr>
            <a:r>
              <a:rPr lang="ru-RU" altLang="ru-RU" sz="1600" b="1" dirty="0" smtClean="0">
                <a:solidFill>
                  <a:srgbClr val="C00000"/>
                </a:solidFill>
                <a:latin typeface="Arial" charset="0"/>
              </a:rPr>
              <a:t>Организационные документы</a:t>
            </a:r>
            <a:endParaRPr lang="ru-RU" altLang="ru-RU" sz="1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59832" y="3119942"/>
            <a:ext cx="60531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о создании рабочей группы </a:t>
            </a:r>
            <a:r>
              <a:rPr lang="ru-RU" sz="1200" dirty="0">
                <a:solidFill>
                  <a:srgbClr val="002060"/>
                </a:solidFill>
                <a:latin typeface="Arial" charset="0"/>
              </a:rPr>
              <a:t>по автоматизации </a:t>
            </a: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документооборота</a:t>
            </a:r>
          </a:p>
          <a:p>
            <a:pPr marL="271463" indent="-2714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о </a:t>
            </a:r>
            <a:r>
              <a:rPr lang="ru-RU" sz="1200" dirty="0">
                <a:solidFill>
                  <a:srgbClr val="002060"/>
                </a:solidFill>
                <a:latin typeface="Arial" charset="0"/>
              </a:rPr>
              <a:t>запуске в опытную/промышленную эксплуатацию </a:t>
            </a: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1С:ДО8</a:t>
            </a:r>
          </a:p>
          <a:p>
            <a:pPr marL="271463" indent="-2714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о </a:t>
            </a:r>
            <a:r>
              <a:rPr lang="ru-RU" sz="1200" dirty="0">
                <a:solidFill>
                  <a:srgbClr val="002060"/>
                </a:solidFill>
                <a:latin typeface="Arial" charset="0"/>
              </a:rPr>
              <a:t>работе в 1С:ДО8</a:t>
            </a:r>
          </a:p>
          <a:p>
            <a:pPr marL="271463" indent="-2714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о </a:t>
            </a:r>
            <a:r>
              <a:rPr lang="ru-RU" sz="1200" dirty="0">
                <a:solidFill>
                  <a:srgbClr val="002060"/>
                </a:solidFill>
                <a:latin typeface="Arial" charset="0"/>
              </a:rPr>
              <a:t>введении в действие </a:t>
            </a: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локальных нормативных актов</a:t>
            </a:r>
          </a:p>
          <a:p>
            <a:pPr marL="271463" indent="-2714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о </a:t>
            </a:r>
            <a:r>
              <a:rPr lang="ru-RU" sz="1200" dirty="0">
                <a:solidFill>
                  <a:srgbClr val="002060"/>
                </a:solidFill>
                <a:latin typeface="Arial" charset="0"/>
              </a:rPr>
              <a:t>делегировании </a:t>
            </a: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полномочий</a:t>
            </a:r>
          </a:p>
          <a:p>
            <a:pPr marL="271463" indent="-2714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о </a:t>
            </a:r>
            <a:r>
              <a:rPr lang="ru-RU" sz="1200" dirty="0">
                <a:solidFill>
                  <a:srgbClr val="002060"/>
                </a:solidFill>
                <a:latin typeface="Arial" charset="0"/>
              </a:rPr>
              <a:t>функциях структурных </a:t>
            </a: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подразделений и распределении полномочий</a:t>
            </a:r>
            <a:endParaRPr lang="ru-RU" sz="1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" name="Скругленный прямоугольник 4"/>
          <p:cNvSpPr>
            <a:spLocks noChangeArrowheads="1"/>
          </p:cNvSpPr>
          <p:nvPr/>
        </p:nvSpPr>
        <p:spPr bwMode="auto">
          <a:xfrm>
            <a:off x="3059832" y="2867195"/>
            <a:ext cx="5112568" cy="249952"/>
          </a:xfrm>
          <a:prstGeom prst="roundRect">
            <a:avLst>
              <a:gd name="adj" fmla="val 16667"/>
            </a:avLst>
          </a:prstGeom>
          <a:solidFill>
            <a:srgbClr val="F5F5F5"/>
          </a:solidFill>
          <a:ln w="44450" algn="ctr">
            <a:noFill/>
            <a:round/>
            <a:headEnd/>
            <a:tailEnd/>
          </a:ln>
        </p:spPr>
        <p:txBody>
          <a:bodyPr anchor="ctr"/>
          <a:lstStyle/>
          <a:p>
            <a:pPr indent="87313">
              <a:tabLst>
                <a:tab pos="0" algn="l"/>
                <a:tab pos="2243138" algn="l"/>
              </a:tabLst>
            </a:pPr>
            <a:r>
              <a:rPr lang="ru-RU" altLang="ru-RU" sz="1600" b="1" dirty="0" smtClean="0">
                <a:solidFill>
                  <a:srgbClr val="C00000"/>
                </a:solidFill>
                <a:latin typeface="Arial" charset="0"/>
              </a:rPr>
              <a:t>Приказы</a:t>
            </a:r>
            <a:endParaRPr lang="ru-RU" altLang="ru-RU" sz="1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" name="Скругленный прямоугольник 4"/>
          <p:cNvSpPr>
            <a:spLocks noChangeArrowheads="1"/>
          </p:cNvSpPr>
          <p:nvPr/>
        </p:nvSpPr>
        <p:spPr bwMode="auto">
          <a:xfrm>
            <a:off x="3059832" y="4365026"/>
            <a:ext cx="5112568" cy="249952"/>
          </a:xfrm>
          <a:prstGeom prst="roundRect">
            <a:avLst>
              <a:gd name="adj" fmla="val 16667"/>
            </a:avLst>
          </a:prstGeom>
          <a:solidFill>
            <a:srgbClr val="F5F5F5"/>
          </a:solidFill>
          <a:ln w="44450" algn="ctr">
            <a:noFill/>
            <a:round/>
            <a:headEnd/>
            <a:tailEnd/>
          </a:ln>
        </p:spPr>
        <p:txBody>
          <a:bodyPr anchor="ctr"/>
          <a:lstStyle/>
          <a:p>
            <a:pPr indent="87313">
              <a:tabLst>
                <a:tab pos="0" algn="l"/>
                <a:tab pos="2243138" algn="l"/>
              </a:tabLst>
            </a:pPr>
            <a:r>
              <a:rPr lang="ru-RU" altLang="ru-RU" sz="1600" b="1" dirty="0" smtClean="0">
                <a:solidFill>
                  <a:srgbClr val="C00000"/>
                </a:solidFill>
                <a:latin typeface="Arial" charset="0"/>
              </a:rPr>
              <a:t>Альбом </a:t>
            </a:r>
            <a:r>
              <a:rPr lang="ru-RU" altLang="ru-RU" sz="1600" b="1" dirty="0">
                <a:solidFill>
                  <a:srgbClr val="C00000"/>
                </a:solidFill>
                <a:latin typeface="Arial" charset="0"/>
              </a:rPr>
              <a:t>унифицированных форм документов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059832" y="4614978"/>
            <a:ext cx="6091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шаблоны документов (31)</a:t>
            </a:r>
          </a:p>
          <a:p>
            <a:pPr marL="271463" indent="-2714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Arial" charset="0"/>
              </a:rPr>
              <a:t>бланки документов (9)</a:t>
            </a:r>
            <a:endParaRPr lang="ru-RU" sz="1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0" y="954675"/>
            <a:ext cx="2426760" cy="34600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 rotWithShape="1">
          <a:blip r:embed="rId4"/>
          <a:srcRect l="10269"/>
          <a:stretch/>
        </p:blipFill>
        <p:spPr bwMode="auto">
          <a:xfrm>
            <a:off x="180511" y="1527573"/>
            <a:ext cx="2420152" cy="334843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Скругленный прямоугольник 4"/>
          <p:cNvSpPr>
            <a:spLocks noChangeArrowheads="1"/>
          </p:cNvSpPr>
          <p:nvPr/>
        </p:nvSpPr>
        <p:spPr bwMode="auto">
          <a:xfrm>
            <a:off x="6372200" y="4770741"/>
            <a:ext cx="2523109" cy="3381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4445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anchor="ctr"/>
          <a:lstStyle/>
          <a:p>
            <a:pPr>
              <a:tabLst>
                <a:tab pos="0" algn="l"/>
                <a:tab pos="2243138" algn="l"/>
              </a:tabLst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Купить: </a:t>
            </a:r>
            <a:r>
              <a:rPr lang="en-US" sz="1200" dirty="0">
                <a:solidFill>
                  <a:srgbClr val="C00000"/>
                </a:solidFill>
                <a:hlinkClick r:id="rId5"/>
              </a:rPr>
              <a:t>https://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www.1c-interes.ru</a:t>
            </a: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Скругленный прямоугольник 4"/>
          <p:cNvSpPr>
            <a:spLocks noChangeArrowheads="1"/>
          </p:cNvSpPr>
          <p:nvPr/>
        </p:nvSpPr>
        <p:spPr bwMode="auto">
          <a:xfrm>
            <a:off x="1629067" y="751632"/>
            <a:ext cx="7500725" cy="2080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0" algn="l"/>
                <a:tab pos="2243138" algn="l"/>
              </a:tabLst>
            </a:pPr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Управление </a:t>
            </a:r>
            <a:r>
              <a:rPr lang="ru-RU" altLang="ru-RU" sz="1400" b="1" dirty="0">
                <a:solidFill>
                  <a:srgbClr val="002060"/>
                </a:solidFill>
                <a:latin typeface="+mn-lt"/>
              </a:rPr>
              <a:t>документами: быстро, эффективно, своими силами. М.: ООО </a:t>
            </a:r>
            <a:r>
              <a:rPr lang="ru-RU" altLang="ru-RU" sz="1400" b="1" dirty="0" smtClean="0">
                <a:solidFill>
                  <a:srgbClr val="002060"/>
                </a:solidFill>
                <a:latin typeface="+mn-lt"/>
              </a:rPr>
              <a:t>«1С-Паблишинг»</a:t>
            </a:r>
            <a:endParaRPr lang="ru-RU" altLang="ru-RU" sz="1200" dirty="0" smtClean="0">
              <a:solidFill>
                <a:srgbClr val="002060"/>
              </a:solidFill>
              <a:latin typeface="+mn-lt"/>
            </a:endParaRP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А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мне нужен электронный документооборот?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Организация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работы с бумажными документами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Организация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работы с электронными документами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Жизненный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цикл документа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Автоматизация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работы с отдельными видами документов. Практикум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Мониторинг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работы с документами. Контроль исполнения документов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Календарные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работы в управлении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документами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3524" name="Rectangle 15"/>
          <p:cNvSpPr>
            <a:spLocks noChangeArrowheads="1"/>
          </p:cNvSpPr>
          <p:nvPr/>
        </p:nvSpPr>
        <p:spPr bwMode="auto">
          <a:xfrm>
            <a:off x="6858000" y="0"/>
            <a:ext cx="2286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899592" y="103524"/>
            <a:ext cx="82444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1800" b="1" dirty="0" smtClean="0">
                <a:solidFill>
                  <a:srgbClr val="BC0000"/>
                </a:solidFill>
              </a:rPr>
              <a:t>Готовые методические решения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Книги и учебники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" y="798788"/>
            <a:ext cx="1544127" cy="197658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" y="2841488"/>
            <a:ext cx="1544128" cy="22591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Скругленный прямоугольник 4"/>
          <p:cNvSpPr>
            <a:spLocks noChangeArrowheads="1"/>
          </p:cNvSpPr>
          <p:nvPr/>
        </p:nvSpPr>
        <p:spPr bwMode="auto">
          <a:xfrm>
            <a:off x="1743699" y="2912112"/>
            <a:ext cx="6989763" cy="403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0" algn="l"/>
                <a:tab pos="2243138" algn="l"/>
              </a:tabLst>
            </a:pPr>
            <a:r>
              <a:rPr lang="ru-RU" altLang="ru-RU" sz="1400" b="1" dirty="0">
                <a:solidFill>
                  <a:srgbClr val="002060"/>
                </a:solidFill>
                <a:latin typeface="+mn-lt"/>
              </a:rPr>
              <a:t>Учебник « Документационное обеспечение управления». М.: ООО «1С-Паблишинг»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3699" y="3300175"/>
            <a:ext cx="74003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История отечественного делопроизводства с древнейших времен до 1991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г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176213" indent="-17621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Понятие «документ» и его функции. Способы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документирования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176213" indent="-17621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Правовое регулирование документационного обеспечения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управления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176213" indent="-17621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Организация деятельности службы документационного обеспечения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управления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176213" indent="-17621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Документирование управленческой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деятельности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176213" indent="-17621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Технология работы с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документами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176213" indent="-17621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Делопроизводство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по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обращениям граждан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>
            <a:spLocks noChangeArrowheads="1"/>
          </p:cNvSpPr>
          <p:nvPr/>
        </p:nvSpPr>
        <p:spPr bwMode="auto">
          <a:xfrm>
            <a:off x="6012160" y="2498475"/>
            <a:ext cx="2523109" cy="3381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4445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anchor="ctr"/>
          <a:lstStyle/>
          <a:p>
            <a:pPr>
              <a:tabLst>
                <a:tab pos="0" algn="l"/>
                <a:tab pos="2243138" algn="l"/>
              </a:tabLst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Купить: </a:t>
            </a:r>
            <a:r>
              <a:rPr lang="en-US" sz="1200" dirty="0">
                <a:solidFill>
                  <a:srgbClr val="C00000"/>
                </a:solidFill>
                <a:hlinkClick r:id="rId4"/>
              </a:rPr>
              <a:t>https://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www.1c-interes.ru</a:t>
            </a: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Скругленный прямоугольник 4"/>
          <p:cNvSpPr>
            <a:spLocks noChangeArrowheads="1"/>
          </p:cNvSpPr>
          <p:nvPr/>
        </p:nvSpPr>
        <p:spPr bwMode="auto">
          <a:xfrm>
            <a:off x="6012159" y="4578580"/>
            <a:ext cx="2523109" cy="3381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4445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anchor="ctr"/>
          <a:lstStyle/>
          <a:p>
            <a:pPr>
              <a:tabLst>
                <a:tab pos="0" algn="l"/>
                <a:tab pos="2243138" algn="l"/>
              </a:tabLst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Купить: </a:t>
            </a:r>
            <a:r>
              <a:rPr lang="en-US" sz="1200" dirty="0">
                <a:solidFill>
                  <a:srgbClr val="C00000"/>
                </a:solidFill>
                <a:hlinkClick r:id="rId4"/>
              </a:rPr>
              <a:t>https://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www.1c-interes.ru</a:t>
            </a: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946261" y="4826009"/>
            <a:ext cx="2133600" cy="274637"/>
          </a:xfrm>
        </p:spPr>
        <p:txBody>
          <a:bodyPr/>
          <a:lstStyle/>
          <a:p>
            <a:pPr>
              <a:defRPr/>
            </a:pPr>
            <a:fld id="{C9BC2D3D-588A-4756-9A7F-E07EB8478C3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9233" y="143175"/>
            <a:ext cx="8124625" cy="588552"/>
          </a:xfrm>
        </p:spPr>
        <p:txBody>
          <a:bodyPr/>
          <a:lstStyle/>
          <a:p>
            <a:pPr algn="l"/>
            <a:r>
              <a:rPr lang="ru-RU" altLang="ru-RU" sz="2200" b="1" dirty="0" smtClean="0">
                <a:solidFill>
                  <a:srgbClr val="C00000"/>
                </a:solidFill>
                <a:latin typeface="Arial" charset="0"/>
                <a:ea typeface="+mn-ea"/>
              </a:rPr>
              <a:t>Особенности документооборота учебного заведения</a:t>
            </a:r>
            <a:endParaRPr lang="ru-RU" altLang="ru-RU" sz="2200" b="1" dirty="0">
              <a:solidFill>
                <a:srgbClr val="C00000"/>
              </a:solidFill>
              <a:latin typeface="Arial" charset="0"/>
              <a:ea typeface="+mn-ea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-18428" y="3723878"/>
            <a:ext cx="9114652" cy="130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2060"/>
                </a:solidFill>
              </a:rPr>
              <a:t>Сложная организационная структура управления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Большой </a:t>
            </a:r>
            <a:r>
              <a:rPr lang="ru-RU" sz="1400" dirty="0">
                <a:solidFill>
                  <a:srgbClr val="002060"/>
                </a:solidFill>
              </a:rPr>
              <a:t>документооборот, сопровождающий управленческую деятельность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Изолированность </a:t>
            </a:r>
            <a:r>
              <a:rPr lang="ru-RU" sz="1400" dirty="0">
                <a:solidFill>
                  <a:srgbClr val="002060"/>
                </a:solidFill>
              </a:rPr>
              <a:t>данных и документов различных структурных </a:t>
            </a:r>
            <a:r>
              <a:rPr lang="ru-RU" sz="1400" dirty="0" smtClean="0">
                <a:solidFill>
                  <a:srgbClr val="002060"/>
                </a:solidFill>
              </a:rPr>
              <a:t>подразделений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Разнообразие </a:t>
            </a:r>
            <a:r>
              <a:rPr lang="ru-RU" sz="1400" dirty="0">
                <a:solidFill>
                  <a:srgbClr val="002060"/>
                </a:solidFill>
              </a:rPr>
              <a:t>информационных систем, обсуживающих разные управленческие </a:t>
            </a:r>
            <a:r>
              <a:rPr lang="ru-RU" sz="1400" dirty="0" smtClean="0">
                <a:solidFill>
                  <a:srgbClr val="002060"/>
                </a:solidFill>
              </a:rPr>
              <a:t>функции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81052" y="4868863"/>
            <a:ext cx="2133600" cy="274637"/>
          </a:xfrm>
        </p:spPr>
        <p:txBody>
          <a:bodyPr/>
          <a:lstStyle/>
          <a:p>
            <a:pPr>
              <a:defRPr/>
            </a:pPr>
            <a:fld id="{BA54D8D8-1B1B-49B7-BA0F-30E7B5032906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033" y="2139702"/>
            <a:ext cx="9162428" cy="74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2060"/>
                </a:solidFill>
              </a:rPr>
              <a:t>дублирование </a:t>
            </a:r>
            <a:r>
              <a:rPr lang="ru-RU" sz="1200" dirty="0" smtClean="0">
                <a:solidFill>
                  <a:srgbClr val="002060"/>
                </a:solidFill>
              </a:rPr>
              <a:t>документов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невозможность быстрого поиска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многократный ввод данных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поиск информации в разных системах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противоречивые данные от разных подразделений в разных информационных </a:t>
            </a:r>
            <a:r>
              <a:rPr lang="ru-RU" sz="1200" dirty="0" smtClean="0">
                <a:solidFill>
                  <a:srgbClr val="002060"/>
                </a:solidFill>
              </a:rPr>
              <a:t>системах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971599" y="579716"/>
            <a:ext cx="8124625" cy="34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Что осложняет процесс </a:t>
            </a:r>
            <a:r>
              <a:rPr lang="ru-RU" sz="1600" b="1" dirty="0">
                <a:solidFill>
                  <a:srgbClr val="002060"/>
                </a:solidFill>
              </a:rPr>
              <a:t>автоматизации </a:t>
            </a:r>
            <a:r>
              <a:rPr lang="ru-RU" sz="1600" b="1" dirty="0" smtClean="0">
                <a:solidFill>
                  <a:srgbClr val="002060"/>
                </a:solidFill>
              </a:rPr>
              <a:t>документооборота в </a:t>
            </a:r>
            <a:r>
              <a:rPr lang="ru-RU" sz="1600" b="1" dirty="0">
                <a:solidFill>
                  <a:srgbClr val="002060"/>
                </a:solidFill>
              </a:rPr>
              <a:t>вузе</a:t>
            </a: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0" y="3364478"/>
            <a:ext cx="8791124" cy="28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</a:rPr>
              <a:t>Частные</a:t>
            </a: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 факторы (по результатам обследования ДО вузов)</a:t>
            </a: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0" y="844198"/>
            <a:ext cx="8791124" cy="28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</a:rPr>
              <a:t>Общие факторы</a:t>
            </a:r>
            <a:endParaRPr lang="ru-RU" altLang="ru-RU" sz="1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033" y="1131590"/>
            <a:ext cx="9162428" cy="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Максимальное количество факторов в организации работы с документами снижает эффективность деятельности вуза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Человеческий </a:t>
            </a:r>
            <a:r>
              <a:rPr lang="ru-RU" sz="1400" dirty="0" smtClean="0">
                <a:solidFill>
                  <a:srgbClr val="002060"/>
                </a:solidFill>
              </a:rPr>
              <a:t>фактор </a:t>
            </a:r>
            <a:r>
              <a:rPr lang="ru-RU" sz="1400" dirty="0">
                <a:solidFill>
                  <a:srgbClr val="002060"/>
                </a:solidFill>
              </a:rPr>
              <a:t>имеет определяющее воздействие на деловые </a:t>
            </a:r>
            <a:r>
              <a:rPr lang="ru-RU" sz="1400" dirty="0" smtClean="0">
                <a:solidFill>
                  <a:srgbClr val="002060"/>
                </a:solidFill>
              </a:rPr>
              <a:t>операции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Процессы </a:t>
            </a:r>
            <a:r>
              <a:rPr lang="ru-RU" sz="1400" dirty="0">
                <a:solidFill>
                  <a:srgbClr val="002060"/>
                </a:solidFill>
              </a:rPr>
              <a:t>работы с документами содержат критичные ошибки</a:t>
            </a:r>
            <a:r>
              <a:rPr lang="ru-RU" sz="1400" dirty="0" smtClean="0">
                <a:solidFill>
                  <a:srgbClr val="002060"/>
                </a:solidFill>
              </a:rPr>
              <a:t>: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388423" y="4923469"/>
            <a:ext cx="754031" cy="2200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</a:t>
            </a:r>
            <a:r>
              <a:rPr lang="ru-RU" dirty="0" smtClean="0"/>
              <a:t>0</a:t>
            </a:r>
          </a:p>
        </p:txBody>
      </p:sp>
      <p:sp>
        <p:nvSpPr>
          <p:cNvPr id="7" name="Скругленный прямоугольник 4"/>
          <p:cNvSpPr/>
          <p:nvPr/>
        </p:nvSpPr>
        <p:spPr bwMode="auto">
          <a:xfrm>
            <a:off x="0" y="1322901"/>
            <a:ext cx="6516216" cy="1938078"/>
          </a:xfrm>
          <a:prstGeom prst="roundRect">
            <a:avLst/>
          </a:prstGeom>
          <a:noFill/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marL="176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6213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0" algn="l"/>
                <a:tab pos="2243138" algn="l"/>
              </a:tabLst>
              <a:defRPr/>
            </a:pPr>
            <a:r>
              <a:rPr lang="ru-RU" altLang="ru-RU" sz="1800" dirty="0" smtClean="0">
                <a:solidFill>
                  <a:srgbClr val="002060"/>
                </a:solidFill>
              </a:rPr>
              <a:t>Подготовка к автоматизации документооборота, 16 </a:t>
            </a:r>
            <a:r>
              <a:rPr lang="ru-RU" altLang="ru-RU" sz="1800" dirty="0" err="1" smtClean="0">
                <a:solidFill>
                  <a:srgbClr val="002060"/>
                </a:solidFill>
              </a:rPr>
              <a:t>ак</a:t>
            </a:r>
            <a:r>
              <a:rPr lang="en-US" altLang="ru-RU" sz="1800" dirty="0" smtClean="0">
                <a:solidFill>
                  <a:srgbClr val="002060"/>
                </a:solidFill>
              </a:rPr>
              <a:t>/</a:t>
            </a:r>
            <a:r>
              <a:rPr lang="ru-RU" altLang="ru-RU" sz="1800" dirty="0" smtClean="0">
                <a:solidFill>
                  <a:srgbClr val="002060"/>
                </a:solidFill>
              </a:rPr>
              <a:t>ч</a:t>
            </a:r>
          </a:p>
          <a:p>
            <a:pPr indent="-176213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0" algn="l"/>
                <a:tab pos="2243138" algn="l"/>
              </a:tabLst>
              <a:defRPr/>
            </a:pPr>
            <a:r>
              <a:rPr lang="ru-RU" altLang="ru-RU" sz="1800" dirty="0" smtClean="0">
                <a:solidFill>
                  <a:srgbClr val="002060"/>
                </a:solidFill>
              </a:rPr>
              <a:t>Корпоративное обучение</a:t>
            </a:r>
            <a:r>
              <a:rPr lang="ru-RU" altLang="ru-RU" sz="1800" dirty="0">
                <a:solidFill>
                  <a:srgbClr val="002060"/>
                </a:solidFill>
              </a:rPr>
              <a:t>, 16 </a:t>
            </a:r>
            <a:r>
              <a:rPr lang="ru-RU" altLang="ru-RU" sz="1800" dirty="0" err="1">
                <a:solidFill>
                  <a:srgbClr val="002060"/>
                </a:solidFill>
              </a:rPr>
              <a:t>ак</a:t>
            </a:r>
            <a:r>
              <a:rPr lang="en-US" altLang="ru-RU" sz="1800" dirty="0">
                <a:solidFill>
                  <a:srgbClr val="002060"/>
                </a:solidFill>
              </a:rPr>
              <a:t>/</a:t>
            </a:r>
            <a:r>
              <a:rPr lang="ru-RU" altLang="ru-RU" sz="1800" dirty="0">
                <a:solidFill>
                  <a:srgbClr val="002060"/>
                </a:solidFill>
              </a:rPr>
              <a:t>ч</a:t>
            </a:r>
          </a:p>
          <a:p>
            <a:pPr indent="-176213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0" algn="l"/>
                <a:tab pos="2243138" algn="l"/>
              </a:tabLst>
              <a:defRPr/>
            </a:pPr>
            <a:r>
              <a:rPr lang="ru-RU" altLang="ru-RU" sz="1800" dirty="0">
                <a:solidFill>
                  <a:srgbClr val="002060"/>
                </a:solidFill>
              </a:rPr>
              <a:t>Методология управления </a:t>
            </a:r>
            <a:r>
              <a:rPr lang="ru-RU" altLang="ru-RU" sz="1800" dirty="0" smtClean="0">
                <a:solidFill>
                  <a:srgbClr val="002060"/>
                </a:solidFill>
              </a:rPr>
              <a:t>документами                           3 практических семинара, 24 </a:t>
            </a:r>
            <a:r>
              <a:rPr lang="ru-RU" altLang="ru-RU" sz="1800" dirty="0" err="1">
                <a:solidFill>
                  <a:srgbClr val="002060"/>
                </a:solidFill>
              </a:rPr>
              <a:t>ак</a:t>
            </a:r>
            <a:r>
              <a:rPr lang="en-US" altLang="ru-RU" sz="1800" dirty="0">
                <a:solidFill>
                  <a:srgbClr val="002060"/>
                </a:solidFill>
              </a:rPr>
              <a:t>/</a:t>
            </a:r>
            <a:r>
              <a:rPr lang="ru-RU" altLang="ru-RU" sz="1800" dirty="0">
                <a:solidFill>
                  <a:srgbClr val="002060"/>
                </a:solidFill>
              </a:rPr>
              <a:t>ч</a:t>
            </a:r>
          </a:p>
          <a:p>
            <a:pPr indent="-176213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0" algn="l"/>
                <a:tab pos="2243138" algn="l"/>
              </a:tabLst>
              <a:defRPr/>
            </a:pPr>
            <a:r>
              <a:rPr lang="ru-RU" altLang="ru-RU" sz="1800" b="1" dirty="0" smtClean="0">
                <a:solidFill>
                  <a:srgbClr val="FF0000"/>
                </a:solidFill>
              </a:rPr>
              <a:t>30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видео-уроков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бесплатно</a:t>
            </a:r>
            <a:r>
              <a:rPr lang="ru-RU" altLang="ru-RU" sz="1800" dirty="0" smtClean="0">
                <a:solidFill>
                  <a:srgbClr val="002060"/>
                </a:solidFill>
              </a:rPr>
              <a:t> на канале УЦ №1</a:t>
            </a:r>
          </a:p>
        </p:txBody>
      </p:sp>
      <p:sp>
        <p:nvSpPr>
          <p:cNvPr id="16" name="Скругленный прямоугольник 4"/>
          <p:cNvSpPr/>
          <p:nvPr/>
        </p:nvSpPr>
        <p:spPr bwMode="auto">
          <a:xfrm>
            <a:off x="1651956" y="4157930"/>
            <a:ext cx="7416824" cy="765539"/>
          </a:xfrm>
          <a:prstGeom prst="roundRect">
            <a:avLst/>
          </a:prstGeom>
          <a:solidFill>
            <a:srgbClr val="F7F7F7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marL="176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176213">
              <a:tabLst>
                <a:tab pos="0" algn="l"/>
                <a:tab pos="2243138" algn="l"/>
              </a:tabLst>
              <a:defRPr/>
            </a:pPr>
            <a:r>
              <a:rPr lang="ru-RU" altLang="ru-RU" sz="1800" b="1" dirty="0" smtClean="0">
                <a:solidFill>
                  <a:srgbClr val="FF0000"/>
                </a:solidFill>
              </a:rPr>
              <a:t>Сертификация</a:t>
            </a:r>
          </a:p>
          <a:p>
            <a:pPr marL="0" indent="176213">
              <a:tabLst>
                <a:tab pos="0" algn="l"/>
                <a:tab pos="2243138" algn="l"/>
              </a:tabLst>
              <a:defRPr/>
            </a:pPr>
            <a:r>
              <a:rPr lang="ru-RU" altLang="ru-RU" sz="1600" b="1" dirty="0" smtClean="0">
                <a:solidFill>
                  <a:srgbClr val="002060"/>
                </a:solidFill>
              </a:rPr>
              <a:t>1С:Профессионал-методолог </a:t>
            </a:r>
            <a:r>
              <a:rPr lang="ru-RU" altLang="ru-RU" sz="1600" b="1" dirty="0">
                <a:solidFill>
                  <a:srgbClr val="002060"/>
                </a:solidFill>
              </a:rPr>
              <a:t>по управлению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документами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4"/>
          <p:cNvSpPr/>
          <p:nvPr/>
        </p:nvSpPr>
        <p:spPr bwMode="auto">
          <a:xfrm>
            <a:off x="1043608" y="139053"/>
            <a:ext cx="8025172" cy="546197"/>
          </a:xfrm>
          <a:prstGeom prst="roundRect">
            <a:avLst/>
          </a:prstGeom>
          <a:noFill/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marL="176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>
              <a:tabLst>
                <a:tab pos="0" algn="l"/>
                <a:tab pos="2243138" algn="l"/>
              </a:tabLst>
              <a:defRPr/>
            </a:pPr>
            <a:r>
              <a:rPr lang="ru-RU" altLang="ru-RU" sz="3200" b="1" dirty="0" smtClean="0">
                <a:solidFill>
                  <a:srgbClr val="C00000"/>
                </a:solidFill>
              </a:rPr>
              <a:t>Образовательные программы</a:t>
            </a:r>
            <a:endParaRPr lang="ru-RU" alt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34" y="2668767"/>
            <a:ext cx="2481433" cy="1401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35" y="1203597"/>
            <a:ext cx="2481432" cy="14017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3260979"/>
            <a:ext cx="1705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edu.1c.ru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11910"/>
            <a:ext cx="1684148" cy="8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858000" y="0"/>
            <a:ext cx="2286000" cy="1712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 bwMode="auto">
          <a:xfrm>
            <a:off x="834412" y="1503706"/>
            <a:ext cx="2729476" cy="36381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1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marL="176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ts val="600"/>
              </a:spcBef>
              <a:tabLst>
                <a:tab pos="0" algn="l"/>
                <a:tab pos="2243138" algn="l"/>
              </a:tabLst>
              <a:defRPr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Методология</a:t>
            </a:r>
          </a:p>
        </p:txBody>
      </p:sp>
      <p:sp>
        <p:nvSpPr>
          <p:cNvPr id="29" name="Скругленный прямоугольник 4"/>
          <p:cNvSpPr/>
          <p:nvPr/>
        </p:nvSpPr>
        <p:spPr bwMode="auto">
          <a:xfrm>
            <a:off x="827694" y="4646396"/>
            <a:ext cx="2687118" cy="373625"/>
          </a:xfrm>
          <a:prstGeom prst="roundRect">
            <a:avLst/>
          </a:prstGeom>
          <a:gradFill flip="none" rotWithShape="1">
            <a:gsLst>
              <a:gs pos="0">
                <a:srgbClr val="FDEADA">
                  <a:shade val="30000"/>
                  <a:satMod val="115000"/>
                </a:srgbClr>
              </a:gs>
              <a:gs pos="21000">
                <a:srgbClr val="FDEADA">
                  <a:shade val="67500"/>
                  <a:satMod val="115000"/>
                </a:srgbClr>
              </a:gs>
              <a:gs pos="100000">
                <a:srgbClr val="FDEADA">
                  <a:shade val="100000"/>
                  <a:satMod val="115000"/>
                </a:srgbClr>
              </a:gs>
            </a:gsLst>
            <a:lin ang="2700000" scaled="1"/>
            <a:tileRect/>
          </a:gra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marL="176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ts val="600"/>
              </a:spcBef>
              <a:tabLst>
                <a:tab pos="0" algn="l"/>
                <a:tab pos="2243138" algn="l"/>
              </a:tabLst>
              <a:defRPr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Обучение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8" y="388046"/>
            <a:ext cx="2122595" cy="1160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20" y="3716430"/>
            <a:ext cx="1973459" cy="986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3" y="2209124"/>
            <a:ext cx="2148829" cy="1207981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51773" y="1294193"/>
            <a:ext cx="2635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/>
            <a:r>
              <a:rPr lang="en-US" altLang="ru-RU" sz="1200" dirty="0" smtClean="0">
                <a:solidFill>
                  <a:srgbClr val="FF0000"/>
                </a:solidFill>
                <a:latin typeface="+mj-lt"/>
                <a:hlinkClick r:id="rId5"/>
              </a:rPr>
              <a:t>doconsult.1c.ru</a:t>
            </a:r>
            <a:endParaRPr lang="en-US" altLang="ru-RU" sz="1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86" y="2302861"/>
            <a:ext cx="741122" cy="7427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83620" y="3470213"/>
            <a:ext cx="2020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ru-RU" sz="1200" dirty="0">
                <a:solidFill>
                  <a:srgbClr val="0070C0"/>
                </a:solidFill>
              </a:rPr>
              <a:t>499) 976-02-52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483620" y="2571748"/>
            <a:ext cx="24566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/>
            <a:r>
              <a:rPr lang="en-US" sz="1200" dirty="0" smtClean="0">
                <a:latin typeface="+mj-lt"/>
                <a:hlinkClick r:id="rId7"/>
              </a:rPr>
              <a:t>doc@1c.ru</a:t>
            </a:r>
            <a:r>
              <a:rPr lang="ru-RU" sz="1200" dirty="0" smtClean="0">
                <a:latin typeface="+mj-lt"/>
              </a:rPr>
              <a:t>  </a:t>
            </a:r>
            <a:endParaRPr lang="en-US" altLang="ru-RU" sz="1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86" y="3216848"/>
            <a:ext cx="741122" cy="75212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460532" y="1539813"/>
            <a:ext cx="1108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ru-RU" sz="1200" dirty="0" smtClean="0">
                <a:latin typeface="+mj-lt"/>
                <a:hlinkClick r:id="rId9"/>
              </a:rPr>
              <a:t>v8.1c.ru/doc8</a:t>
            </a:r>
            <a:endParaRPr lang="ru-RU" altLang="ru-RU" sz="1200" dirty="0">
              <a:latin typeface="+mj-lt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429840" y="4527849"/>
            <a:ext cx="3806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200" dirty="0" smtClean="0">
                <a:solidFill>
                  <a:srgbClr val="FF0000"/>
                </a:solidFill>
                <a:hlinkClick r:id="rId10"/>
              </a:rPr>
              <a:t>facebook.com/</a:t>
            </a:r>
            <a:r>
              <a:rPr lang="en-US" altLang="ru-RU" sz="1200" dirty="0" err="1" smtClean="0">
                <a:solidFill>
                  <a:srgbClr val="FF0000"/>
                </a:solidFill>
                <a:hlinkClick r:id="rId10"/>
              </a:rPr>
              <a:t>DocumentManagementConsultingServices</a:t>
            </a:r>
            <a:endParaRPr lang="ru-RU" altLang="ru-RU" sz="12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4" r="27860" b="41135"/>
          <a:stretch/>
        </p:blipFill>
        <p:spPr>
          <a:xfrm>
            <a:off x="4696886" y="4100764"/>
            <a:ext cx="741122" cy="70408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431859" y="4171844"/>
            <a:ext cx="2218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+mj-lt"/>
                <a:hlinkClick r:id="rId12"/>
              </a:rPr>
              <a:t>facebook.com/</a:t>
            </a:r>
            <a:r>
              <a:rPr lang="ru-RU" sz="1200" dirty="0" err="1" smtClean="0">
                <a:solidFill>
                  <a:srgbClr val="FF0000"/>
                </a:solidFill>
                <a:latin typeface="+mj-lt"/>
                <a:hlinkClick r:id="rId12"/>
              </a:rPr>
              <a:t>groups</a:t>
            </a:r>
            <a:r>
              <a:rPr lang="ru-RU" sz="1200" dirty="0" smtClean="0">
                <a:solidFill>
                  <a:srgbClr val="FF0000"/>
                </a:solidFill>
                <a:latin typeface="+mj-lt"/>
                <a:hlinkClick r:id="rId12"/>
              </a:rPr>
              <a:t>/1C.DOC8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Скругленный прямоугольник 4"/>
          <p:cNvSpPr/>
          <p:nvPr/>
        </p:nvSpPr>
        <p:spPr bwMode="auto">
          <a:xfrm>
            <a:off x="4596203" y="623001"/>
            <a:ext cx="2542720" cy="455510"/>
          </a:xfrm>
          <a:prstGeom prst="roundRect">
            <a:avLst/>
          </a:prstGeom>
          <a:solidFill>
            <a:srgbClr val="FF00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marL="176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ts val="600"/>
              </a:spcBef>
              <a:tabLst>
                <a:tab pos="0" algn="l"/>
                <a:tab pos="2243138" algn="l"/>
              </a:tabLst>
              <a:defRPr/>
            </a:pPr>
            <a:r>
              <a:rPr lang="ru-RU" altLang="ru-RU" sz="1600" b="1" dirty="0" smtClean="0">
                <a:solidFill>
                  <a:schemeClr val="bg1"/>
                </a:solidFill>
              </a:rPr>
              <a:t>Свяжитесь с нами</a:t>
            </a:r>
          </a:p>
        </p:txBody>
      </p:sp>
      <p:sp>
        <p:nvSpPr>
          <p:cNvPr id="31" name="Скругленный прямоугольник 4"/>
          <p:cNvSpPr/>
          <p:nvPr/>
        </p:nvSpPr>
        <p:spPr bwMode="auto">
          <a:xfrm>
            <a:off x="0" y="-740"/>
            <a:ext cx="971600" cy="863666"/>
          </a:xfrm>
          <a:prstGeom prst="roundRect">
            <a:avLst/>
          </a:prstGeom>
          <a:solidFill>
            <a:schemeClr val="bg1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marL="176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ts val="600"/>
              </a:spcBef>
              <a:tabLst>
                <a:tab pos="0" algn="l"/>
                <a:tab pos="2243138" algn="l"/>
              </a:tabLst>
              <a:defRPr/>
            </a:pPr>
            <a:endParaRPr lang="ru-RU" alt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4"/>
          <p:cNvSpPr/>
          <p:nvPr/>
        </p:nvSpPr>
        <p:spPr bwMode="auto">
          <a:xfrm rot="16200000">
            <a:off x="-2015658" y="2233761"/>
            <a:ext cx="4896545" cy="6759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23000">
                <a:schemeClr val="accent1">
                  <a:lumMod val="75000"/>
                  <a:shade val="67500"/>
                  <a:satMod val="115000"/>
                  <a:alpha val="67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marL="176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ts val="600"/>
              </a:spcBef>
              <a:tabLst>
                <a:tab pos="0" algn="l"/>
                <a:tab pos="2243138" algn="l"/>
              </a:tabLst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1С:Документооборот</a:t>
            </a:r>
          </a:p>
        </p:txBody>
      </p:sp>
      <p:sp>
        <p:nvSpPr>
          <p:cNvPr id="33" name="Скругленный прямоугольник 4"/>
          <p:cNvSpPr/>
          <p:nvPr/>
        </p:nvSpPr>
        <p:spPr bwMode="auto">
          <a:xfrm>
            <a:off x="810115" y="3183535"/>
            <a:ext cx="2713766" cy="3963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12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 marL="176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ts val="600"/>
              </a:spcBef>
              <a:tabLst>
                <a:tab pos="0" algn="l"/>
                <a:tab pos="2243138" algn="l"/>
              </a:tabLst>
              <a:defRPr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Консультации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78866" y="1754968"/>
            <a:ext cx="877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hlinkClick r:id="rId13"/>
              </a:rPr>
              <a:t>edu.1c.ru</a:t>
            </a:r>
            <a:endParaRPr lang="ru-RU" sz="1400" dirty="0" smtClean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9156" y="1323028"/>
            <a:ext cx="782703" cy="784389"/>
          </a:xfrm>
          <a:prstGeom prst="rect">
            <a:avLst/>
          </a:prstGeom>
        </p:spPr>
      </p:pic>
      <p:sp>
        <p:nvSpPr>
          <p:cNvPr id="2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990106" y="4868863"/>
            <a:ext cx="2133600" cy="2746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4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123728" y="1635646"/>
            <a:ext cx="6732587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</a:rPr>
              <a:t>Решение управленческих задач образовательного учреждения с помощью «1С:Документооборота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»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32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87616" y="4155926"/>
            <a:ext cx="3456384" cy="9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defRPr/>
            </a:pP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СКРИПКО ЕЛЕНА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10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методолог</a:t>
            </a:r>
            <a:endParaRPr lang="en-US" altLang="ru-RU" sz="1100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10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ведущий эксперт по управлению документами фирмы 1С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234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cap="all" dirty="0">
                <a:solidFill>
                  <a:srgbClr val="002060"/>
                </a:solidFill>
                <a:latin typeface="OpenSansRegular"/>
              </a:rPr>
              <a:t>29-30 ЯНВАРЯ 2019 Г.</a:t>
            </a:r>
          </a:p>
          <a:p>
            <a:r>
              <a:rPr lang="ru-RU" sz="1200" b="1" cap="all" dirty="0">
                <a:solidFill>
                  <a:srgbClr val="002060"/>
                </a:solidFill>
                <a:latin typeface="OpenSansBold"/>
              </a:rPr>
              <a:t>НОВЫЕ ИНФОРМАЦИОННЫЕ ТЕХНОЛОГИИ В ОБРАЗОВАНИИ 2019</a:t>
            </a:r>
          </a:p>
          <a:p>
            <a:r>
              <a:rPr lang="ru-RU" sz="1200" cap="all" dirty="0">
                <a:solidFill>
                  <a:srgbClr val="002060"/>
                </a:solidFill>
                <a:latin typeface="OpenSansRegular"/>
              </a:rPr>
              <a:t>НПК 2019</a:t>
            </a:r>
          </a:p>
        </p:txBody>
      </p:sp>
    </p:spTree>
    <p:extLst>
      <p:ext uri="{BB962C8B-B14F-4D97-AF65-F5344CB8AC3E}">
        <p14:creationId xmlns:p14="http://schemas.microsoft.com/office/powerpoint/2010/main" val="14937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4946" y="187170"/>
            <a:ext cx="8124625" cy="384777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C00000"/>
                </a:solidFill>
                <a:latin typeface="Arial" charset="0"/>
              </a:rPr>
              <a:t>Особенности документооборота учебного заведения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charset="0"/>
                <a:ea typeface="+mn-ea"/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  <a:latin typeface="Arial" charset="0"/>
                <a:ea typeface="+mn-ea"/>
              </a:rPr>
            </a:b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  <a:ea typeface="+mn-ea"/>
              </a:rPr>
              <a:t>Пример единой информационно-управленческой системы вуза, построенной на продуктах «1С:Предприятие 8»</a:t>
            </a:r>
            <a:endParaRPr lang="ru-RU" altLang="ru-RU" sz="1400" b="1" dirty="0">
              <a:solidFill>
                <a:srgbClr val="002060"/>
              </a:solidFill>
              <a:latin typeface="Arial" charset="0"/>
              <a:ea typeface="+mn-ea"/>
            </a:endParaRP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81052" y="4868863"/>
            <a:ext cx="2133600" cy="274637"/>
          </a:xfrm>
        </p:spPr>
        <p:txBody>
          <a:bodyPr/>
          <a:lstStyle/>
          <a:p>
            <a:pPr>
              <a:defRPr/>
            </a:pPr>
            <a:fld id="{BA54D8D8-1B1B-49B7-BA0F-30E7B503290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1550"/>
            <a:ext cx="6048672" cy="4333129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6167022" y="1546808"/>
            <a:ext cx="294004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002060"/>
                </a:solidFill>
              </a:rPr>
              <a:t>Автоматизация повседневной деятельности вуза предполагает использование множества специализированных </a:t>
            </a:r>
            <a:r>
              <a:rPr lang="ru-RU" sz="1200" dirty="0" smtClean="0">
                <a:solidFill>
                  <a:srgbClr val="002060"/>
                </a:solidFill>
              </a:rPr>
              <a:t>программ: 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электронная </a:t>
            </a:r>
            <a:r>
              <a:rPr lang="ru-RU" sz="1200" dirty="0">
                <a:solidFill>
                  <a:srgbClr val="002060"/>
                </a:solidFill>
              </a:rPr>
              <a:t>библиотечная </a:t>
            </a:r>
            <a:r>
              <a:rPr lang="ru-RU" sz="1200" dirty="0" smtClean="0">
                <a:solidFill>
                  <a:srgbClr val="002060"/>
                </a:solidFill>
              </a:rPr>
              <a:t>система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система </a:t>
            </a:r>
            <a:r>
              <a:rPr lang="ru-RU" sz="1200" dirty="0">
                <a:solidFill>
                  <a:srgbClr val="002060"/>
                </a:solidFill>
              </a:rPr>
              <a:t>управления учебным </a:t>
            </a:r>
            <a:r>
              <a:rPr lang="ru-RU" sz="1200" dirty="0" smtClean="0">
                <a:solidFill>
                  <a:srgbClr val="002060"/>
                </a:solidFill>
              </a:rPr>
              <a:t>процессом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система </a:t>
            </a:r>
            <a:r>
              <a:rPr lang="ru-RU" sz="1200" dirty="0">
                <a:solidFill>
                  <a:srgbClr val="002060"/>
                </a:solidFill>
              </a:rPr>
              <a:t>управления персоналом, </a:t>
            </a:r>
            <a:r>
              <a:rPr lang="ru-RU" sz="1200" dirty="0" smtClean="0">
                <a:solidFill>
                  <a:srgbClr val="002060"/>
                </a:solidFill>
              </a:rPr>
              <a:t>финансами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портальные </a:t>
            </a:r>
            <a:r>
              <a:rPr lang="ru-RU" sz="1200" dirty="0">
                <a:solidFill>
                  <a:srgbClr val="002060"/>
                </a:solidFill>
              </a:rPr>
              <a:t>решения, сайты и пр. </a:t>
            </a: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6167022" y="3835052"/>
            <a:ext cx="3024336" cy="8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10000"/>
              </a:spcBef>
              <a:spcAft>
                <a:spcPct val="15000"/>
              </a:spcAft>
            </a:pPr>
            <a:endParaRPr lang="ru-RU" altLang="ru-RU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138069" y="951604"/>
            <a:ext cx="2983843" cy="34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Выход – комплексный подход к автоматизации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6222729" y="4310210"/>
            <a:ext cx="2878886" cy="34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1С:Документооборот – связующее звено между ИС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3347864" y="3219822"/>
            <a:ext cx="5796136" cy="154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marL="179388" indent="-179388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300" dirty="0">
                <a:solidFill>
                  <a:srgbClr val="002060"/>
                </a:solidFill>
              </a:rPr>
              <a:t>можно ставить и исполнять задачи из интерфейса </a:t>
            </a:r>
            <a:r>
              <a:rPr lang="ru-RU" altLang="ru-RU" sz="1300" dirty="0" smtClean="0">
                <a:solidFill>
                  <a:srgbClr val="002060"/>
                </a:solidFill>
              </a:rPr>
              <a:t>другой системы 1С</a:t>
            </a:r>
            <a:endParaRPr lang="ru-RU" altLang="ru-RU" sz="1300" dirty="0">
              <a:solidFill>
                <a:srgbClr val="002060"/>
              </a:solidFill>
            </a:endParaRPr>
          </a:p>
          <a:p>
            <a:pPr marL="179388" indent="-179388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300" dirty="0">
                <a:solidFill>
                  <a:srgbClr val="002060"/>
                </a:solidFill>
              </a:rPr>
              <a:t>направлять документы </a:t>
            </a:r>
            <a:r>
              <a:rPr lang="ru-RU" altLang="ru-RU" sz="1300" dirty="0" smtClean="0">
                <a:solidFill>
                  <a:srgbClr val="002060"/>
                </a:solidFill>
              </a:rPr>
              <a:t>из другой системы 1С </a:t>
            </a:r>
            <a:r>
              <a:rPr lang="ru-RU" altLang="ru-RU" sz="1300" dirty="0">
                <a:solidFill>
                  <a:srgbClr val="002060"/>
                </a:solidFill>
              </a:rPr>
              <a:t>на согласование по любым маршрутам</a:t>
            </a:r>
          </a:p>
          <a:p>
            <a:pPr marL="179388" indent="-179388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300" dirty="0">
                <a:solidFill>
                  <a:srgbClr val="002060"/>
                </a:solidFill>
              </a:rPr>
              <a:t>использовать 1С:ДО в качестве файлового хранилища</a:t>
            </a:r>
          </a:p>
          <a:p>
            <a:pPr marL="179388" indent="-179388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300" dirty="0">
                <a:solidFill>
                  <a:srgbClr val="002060"/>
                </a:solidFill>
              </a:rPr>
              <a:t>вести переписку по </a:t>
            </a:r>
            <a:r>
              <a:rPr lang="ru-RU" altLang="ru-RU" sz="1300" dirty="0" smtClean="0">
                <a:solidFill>
                  <a:srgbClr val="002060"/>
                </a:solidFill>
              </a:rPr>
              <a:t>документам, созданным в других системах 1С</a:t>
            </a:r>
          </a:p>
          <a:p>
            <a:pPr marL="179388" indent="-179388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300" dirty="0" smtClean="0">
                <a:solidFill>
                  <a:srgbClr val="002060"/>
                </a:solidFill>
              </a:rPr>
              <a:t>учитывать </a:t>
            </a:r>
            <a:r>
              <a:rPr lang="ru-RU" altLang="ru-RU" sz="1300" dirty="0">
                <a:solidFill>
                  <a:srgbClr val="002060"/>
                </a:solidFill>
              </a:rPr>
              <a:t>трудозатраты сотрудников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3275856" y="2596703"/>
            <a:ext cx="5202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3663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Наша методика предполагает совместное использование разных конфигураций 1С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1630"/>
            <a:ext cx="3018484" cy="314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992867" y="4868863"/>
            <a:ext cx="2133600" cy="274637"/>
          </a:xfrm>
        </p:spPr>
        <p:txBody>
          <a:bodyPr/>
          <a:lstStyle/>
          <a:p>
            <a:pPr>
              <a:defRPr/>
            </a:pPr>
            <a:fld id="{8248B565-6474-4797-BD5A-8B6875FFA15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33" y="583204"/>
            <a:ext cx="4031468" cy="189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99592" y="196189"/>
            <a:ext cx="792088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Arial" charset="0"/>
              </a:rPr>
              <a:t>Особенности документооборота учебного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charset="0"/>
              </a:rPr>
              <a:t>заведения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>
              <a:spcBef>
                <a:spcPts val="450"/>
              </a:spcBef>
              <a:buClr>
                <a:srgbClr val="FF0000"/>
              </a:buClr>
            </a:pPr>
            <a:r>
              <a:rPr lang="ru-RU" altLang="ru-RU" sz="1600" b="1" dirty="0" smtClean="0">
                <a:solidFill>
                  <a:srgbClr val="002060"/>
                </a:solidFill>
              </a:rPr>
              <a:t>Возможности интеграции1С:Документооборота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1364"/>
            <a:ext cx="3672408" cy="418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123478"/>
            <a:ext cx="7790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2200" b="1" dirty="0">
                <a:solidFill>
                  <a:srgbClr val="C00000"/>
                </a:solidFill>
                <a:latin typeface="Arial" charset="0"/>
              </a:rPr>
              <a:t>Особенности документооборота учебного заведения</a:t>
            </a:r>
            <a:endParaRPr lang="ru-RU" altLang="ru-RU" sz="22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ru-RU" altLang="ru-RU" b="1" dirty="0" smtClean="0">
                <a:solidFill>
                  <a:srgbClr val="002060"/>
                </a:solidFill>
              </a:rPr>
              <a:t>Пример обработки заявки на получение справки об обучении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948264" y="4832910"/>
            <a:ext cx="2133600" cy="274637"/>
          </a:xfrm>
        </p:spPr>
        <p:txBody>
          <a:bodyPr/>
          <a:lstStyle/>
          <a:p>
            <a:pPr>
              <a:defRPr/>
            </a:pPr>
            <a:fld id="{8248B565-6474-4797-BD5A-8B6875FFA15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73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611560" y="1333675"/>
            <a:ext cx="850495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3400" b="1" dirty="0" smtClean="0">
                <a:solidFill>
                  <a:srgbClr val="BC0000"/>
                </a:solidFill>
              </a:rPr>
              <a:t>Какие выгоды ожидать от внедрения</a:t>
            </a:r>
            <a:endParaRPr lang="ru-RU" altLang="ru-RU" sz="3400" b="1" dirty="0">
              <a:solidFill>
                <a:srgbClr val="BC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1560" y="1923678"/>
            <a:ext cx="8532440" cy="10801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2800" b="1" dirty="0">
                <a:solidFill>
                  <a:schemeClr val="bg1"/>
                </a:solidFill>
              </a:rPr>
              <a:t>Критерии оценки результативности</a:t>
            </a:r>
          </a:p>
          <a:p>
            <a:pPr marL="179388" lvl="1" indent="0" algn="just">
              <a:buClr>
                <a:srgbClr val="FF0000"/>
              </a:buCl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Целевые показатели результативности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93" y="3003798"/>
            <a:ext cx="3078427" cy="100108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876256" y="4803998"/>
            <a:ext cx="2133600" cy="274637"/>
          </a:xfrm>
        </p:spPr>
        <p:txBody>
          <a:bodyPr/>
          <a:lstStyle/>
          <a:p>
            <a:pPr>
              <a:defRPr/>
            </a:pPr>
            <a:fld id="{8248B565-6474-4797-BD5A-8B6875FFA15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5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170461" y="1062456"/>
            <a:ext cx="4158444" cy="143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 dirty="0" smtClean="0">
                <a:solidFill>
                  <a:srgbClr val="FF0000"/>
                </a:solidFill>
              </a:rPr>
              <a:t>74% </a:t>
            </a:r>
            <a:r>
              <a:rPr lang="ru-RU" altLang="ru-RU" sz="1700" b="1" dirty="0" smtClean="0">
                <a:solidFill>
                  <a:srgbClr val="002060"/>
                </a:solidFill>
              </a:rPr>
              <a:t>предприятий имеют высокий и критичный уровень риска для документных процессов</a:t>
            </a: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646276" y="3291830"/>
            <a:ext cx="1241648" cy="2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bg1"/>
                </a:solidFill>
              </a:rPr>
              <a:t>Высокий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 rot="19108282">
            <a:off x="1828259" y="2345540"/>
            <a:ext cx="1371516" cy="2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bg1"/>
                </a:solidFill>
              </a:rPr>
              <a:t>Критичный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0" y="627534"/>
          <a:ext cx="5796136" cy="410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70461" y="2886747"/>
            <a:ext cx="49320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Bef>
                <a:spcPts val="600"/>
              </a:spcBef>
              <a:spcAft>
                <a:spcPts val="0"/>
              </a:spcAft>
            </a:pPr>
            <a:r>
              <a:rPr lang="ru-RU" sz="1100" dirty="0">
                <a:solidFill>
                  <a:srgbClr val="BC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Максимальное количество факторов снижает эффективность деловой </a:t>
            </a:r>
            <a:r>
              <a:rPr lang="ru-RU" sz="1100" dirty="0" smtClean="0">
                <a:solidFill>
                  <a:srgbClr val="BC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деятельности</a:t>
            </a:r>
            <a:endParaRPr lang="ru-RU" sz="1100" dirty="0">
              <a:solidFill>
                <a:srgbClr val="BC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540000">
              <a:spcBef>
                <a:spcPts val="600"/>
              </a:spcBef>
              <a:spcAft>
                <a:spcPts val="0"/>
              </a:spcAft>
            </a:pPr>
            <a:r>
              <a:rPr lang="ru-RU" sz="1100" dirty="0">
                <a:solidFill>
                  <a:srgbClr val="BC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"Человеческий фактор" имеет определяющее воздействие на деловые </a:t>
            </a:r>
            <a:r>
              <a:rPr lang="ru-RU" sz="1100" dirty="0" smtClean="0">
                <a:solidFill>
                  <a:srgbClr val="BC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операции</a:t>
            </a:r>
            <a:endParaRPr lang="ru-RU" sz="1100" dirty="0">
              <a:solidFill>
                <a:srgbClr val="BC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540000">
              <a:spcBef>
                <a:spcPts val="600"/>
              </a:spcBef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Критичные ошибки: дублирование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документов и действий, невозможность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быстрого поиска документов, превышение допустимого времени на обработку документов, неэффективное использование рабочего времени, ошибки в документах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8248B565-6474-4797-BD5A-8B6875FFA15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899592" y="152329"/>
            <a:ext cx="82444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2000" b="1" dirty="0">
                <a:solidFill>
                  <a:srgbClr val="BC0000"/>
                </a:solidFill>
              </a:rPr>
              <a:t>Какие выгоды ожидать от внедрения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Критерии оценки рисков для документных процессов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72C16-6723-4539-879E-1867D4F4729F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971600" y="123478"/>
            <a:ext cx="82444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2000" b="1" dirty="0">
                <a:solidFill>
                  <a:srgbClr val="BC0000"/>
                </a:solidFill>
              </a:rPr>
              <a:t>Какие выгоды ожидать от внедрения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1600" b="1" dirty="0" smtClean="0">
                <a:solidFill>
                  <a:srgbClr val="002060"/>
                </a:solidFill>
              </a:rPr>
              <a:t>Работа с рисками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8798"/>
              </p:ext>
            </p:extLst>
          </p:nvPr>
        </p:nvGraphicFramePr>
        <p:xfrm>
          <a:off x="35496" y="1131590"/>
          <a:ext cx="9073008" cy="383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4536504"/>
              </a:tblGrid>
              <a:tr h="1584176">
                <a:tc>
                  <a:txBody>
                    <a:bodyPr/>
                    <a:lstStyle/>
                    <a:p>
                      <a:pPr marL="179388" marR="0" lvl="0" indent="0" algn="l" defTabSz="919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Методические решения направлены</a:t>
                      </a:r>
                    </a:p>
                    <a:p>
                      <a:pPr marL="179388" marR="0" lvl="0" indent="0" algn="l" defTabSz="919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5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  <a:p>
                      <a:pPr marL="465138" marR="0" lvl="0" indent="-285750" algn="l" defTabSz="919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altLang="ru-RU" sz="200" b="0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  <a:p>
                      <a:pPr marL="465138" marR="0" lvl="0" indent="-285750" algn="l" defTabSz="919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ru-RU" sz="16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на  снижение операционных рисков</a:t>
                      </a:r>
                    </a:p>
                    <a:p>
                      <a:pPr marL="465138" marR="0" lvl="0" indent="-285750" algn="l" defTabSz="919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ru-RU" sz="16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качественное улучшение конечного результата</a:t>
                      </a:r>
                      <a:endParaRPr lang="ru-RU" dirty="0"/>
                    </a:p>
                  </a:txBody>
                  <a:tcP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Font typeface="Wingdings" pitchFamily="2" charset="2"/>
                        <a:buNone/>
                      </a:pPr>
                      <a:r>
                        <a:rPr lang="ru-RU" altLang="ru-RU" sz="16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Операционный риск – </a:t>
                      </a:r>
                    </a:p>
                    <a:p>
                      <a:pPr marL="85725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Font typeface="Wingdings" pitchFamily="2" charset="2"/>
                        <a:buNone/>
                      </a:pPr>
                      <a:r>
                        <a:rPr lang="ru-RU" altLang="ru-RU" sz="1600" b="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риск убытка в результате неадекватных или ошибочных внутренних процессов, действий сотрудников и систем или внешних событий</a:t>
                      </a:r>
                    </a:p>
                    <a:p>
                      <a:pPr marL="85725"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Font typeface="Wingdings" pitchFamily="2" charset="2"/>
                        <a:buNone/>
                      </a:pPr>
                      <a:r>
                        <a:rPr lang="ru-RU" altLang="ru-RU" sz="1000" b="0" dirty="0" smtClean="0">
                          <a:solidFill>
                            <a:srgbClr val="FF0000"/>
                          </a:solidFill>
                          <a:latin typeface="Arial" charset="0"/>
                        </a:rPr>
                        <a:t>Базель</a:t>
                      </a:r>
                      <a:r>
                        <a:rPr lang="en-US" altLang="ru-RU" sz="1000" b="0" dirty="0" smtClean="0">
                          <a:solidFill>
                            <a:srgbClr val="FF0000"/>
                          </a:solidFill>
                          <a:latin typeface="Arial" charset="0"/>
                        </a:rPr>
                        <a:t> II</a:t>
                      </a:r>
                      <a:r>
                        <a:rPr lang="ru-RU" altLang="ru-RU" sz="1000" b="0" dirty="0" smtClean="0">
                          <a:solidFill>
                            <a:srgbClr val="FF0000"/>
                          </a:solidFill>
                          <a:latin typeface="Arial" charset="0"/>
                        </a:rPr>
                        <a:t>, документ </a:t>
                      </a:r>
                      <a:r>
                        <a:rPr lang="ru-RU" altLang="ru-RU" sz="1000" b="0" dirty="0" err="1" smtClean="0">
                          <a:solidFill>
                            <a:srgbClr val="FF0000"/>
                          </a:solidFill>
                          <a:latin typeface="Arial" charset="0"/>
                        </a:rPr>
                        <a:t>Базельского</a:t>
                      </a:r>
                      <a:r>
                        <a:rPr lang="ru-RU" altLang="ru-RU" sz="1000" b="0" dirty="0" smtClean="0">
                          <a:solidFill>
                            <a:srgbClr val="FF0000"/>
                          </a:solidFill>
                          <a:latin typeface="Arial" charset="0"/>
                        </a:rPr>
                        <a:t> комитета по банковскому надзору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Природа операционных рисков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  <a:p>
                      <a:pPr marL="376238" indent="-285750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6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не формализованы отдельные процессы</a:t>
                      </a:r>
                    </a:p>
                    <a:p>
                      <a:pPr marL="360363" indent="0">
                        <a:spcAft>
                          <a:spcPts val="0"/>
                        </a:spcAft>
                        <a:buClr>
                          <a:srgbClr val="FF0000"/>
                        </a:buClr>
                      </a:pPr>
                      <a:r>
                        <a:rPr lang="ru-RU" altLang="ru-RU" sz="1200" i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логика процесса</a:t>
                      </a:r>
                    </a:p>
                    <a:p>
                      <a:pPr marL="376238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6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отсутствуют правила выполнения операций</a:t>
                      </a:r>
                    </a:p>
                    <a:p>
                      <a:pPr marL="360363" indent="0">
                        <a:spcAft>
                          <a:spcPts val="600"/>
                        </a:spcAft>
                        <a:buClr>
                          <a:srgbClr val="FF0000"/>
                        </a:buClr>
                      </a:pPr>
                      <a:r>
                        <a:rPr lang="ru-RU" altLang="ru-RU" sz="1200" i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качественные характеристики работ</a:t>
                      </a:r>
                    </a:p>
                    <a:p>
                      <a:pPr marL="376238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600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не закреплены зоны ответственности</a:t>
                      </a:r>
                      <a:endParaRPr lang="en-US" altLang="ru-RU" sz="1600" dirty="0" smtClean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  <a:p>
                      <a:pPr marL="360363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</a:pPr>
                      <a:r>
                        <a:rPr lang="ru-RU" altLang="ru-RU" sz="1200" i="1" dirty="0" smtClean="0">
                          <a:solidFill>
                            <a:srgbClr val="002060"/>
                          </a:solidFill>
                          <a:latin typeface="Arial" charset="0"/>
                        </a:rPr>
                        <a:t>трудовые функции</a:t>
                      </a:r>
                    </a:p>
                  </a:txBody>
                  <a:tcP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Hotei-PazarArastirmasi.jpg"/>
          <p:cNvPicPr>
            <a:picLocks noChangeAspect="1"/>
          </p:cNvPicPr>
          <p:nvPr/>
        </p:nvPicPr>
        <p:blipFill>
          <a:blip r:embed="rId3">
            <a:lum bright="30000" contrast="-10000"/>
          </a:blip>
          <a:srcRect/>
          <a:stretch>
            <a:fillRect/>
          </a:stretch>
        </p:blipFill>
        <p:spPr bwMode="auto">
          <a:xfrm>
            <a:off x="107504" y="2757020"/>
            <a:ext cx="4464496" cy="22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>
          <a:xfrm>
            <a:off x="8748464" y="4868863"/>
            <a:ext cx="37524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2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52986"/>
              </p:ext>
            </p:extLst>
          </p:nvPr>
        </p:nvGraphicFramePr>
        <p:xfrm>
          <a:off x="107504" y="1419622"/>
          <a:ext cx="8931054" cy="29235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33779"/>
                <a:gridCol w="2197275"/>
              </a:tblGrid>
              <a:tr h="3202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Значимые показатели результативности автоматизации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% респондентов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20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Средние сроки согласования внутренней документации сократились в </a:t>
                      </a:r>
                      <a:r>
                        <a:rPr lang="ru-RU" altLang="ru-RU" sz="14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 раза </a:t>
                      </a:r>
                      <a:r>
                        <a:rPr lang="ru-RU" altLang="ru-RU" sz="1400" b="0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и более </a:t>
                      </a:r>
                      <a:endParaRPr lang="ru-RU" sz="1400" b="0" i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92%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Повысилась скорость работы сотрудников 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80%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20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Взаимодействие между подразделениями стало удобным и оперативным 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68%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Сокращено время работы с документами у руководства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56%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611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Повысилась исполнительская дисциплина 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53%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2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Сократились случаи потери документов 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50 %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202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Повысилось качество внутренних управленческих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процессов 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47%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295">
                <a:tc>
                  <a:txBody>
                    <a:bodyPr/>
                    <a:lstStyle/>
                    <a:p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</a:rPr>
                        <a:t>Получили возможность проанализировать деятельность компании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</a:rPr>
                        <a:t>12%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57076"/>
            <a:ext cx="2133600" cy="274637"/>
          </a:xfrm>
        </p:spPr>
        <p:txBody>
          <a:bodyPr/>
          <a:lstStyle/>
          <a:p>
            <a:pPr>
              <a:defRPr/>
            </a:pPr>
            <a:fld id="{8248B565-6474-4797-BD5A-8B6875FFA1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971600" y="195486"/>
            <a:ext cx="82444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b="1" dirty="0">
                <a:solidFill>
                  <a:srgbClr val="BC0000"/>
                </a:solidFill>
              </a:rPr>
              <a:t>Какие выгоды ожидать от внедрения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 b="1" dirty="0" smtClean="0">
                <a:solidFill>
                  <a:srgbClr val="002060"/>
                </a:solidFill>
              </a:rPr>
              <a:t>Целевые показатели результативности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15794</TotalTime>
  <Words>1619</Words>
  <Application>Microsoft Office PowerPoint</Application>
  <PresentationFormat>Экран (16:9)</PresentationFormat>
  <Paragraphs>348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Презентация1</vt:lpstr>
      <vt:lpstr>Презентация PowerPoint</vt:lpstr>
      <vt:lpstr>Особенности документооборота учебного заведения</vt:lpstr>
      <vt:lpstr>Особенности документооборота учебного заведения Пример единой информационно-управленческой системы вуза, построенной на продуктах «1С:Предприятие 8»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Ульянцева</dc:creator>
  <cp:lastModifiedBy>Скрипко Елена Александровна</cp:lastModifiedBy>
  <cp:revision>806</cp:revision>
  <dcterms:created xsi:type="dcterms:W3CDTF">2016-01-19T10:15:57Z</dcterms:created>
  <dcterms:modified xsi:type="dcterms:W3CDTF">2019-01-30T04:45:46Z</dcterms:modified>
</cp:coreProperties>
</file>